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4"/>
    <p:sldMasterId id="2147483779" r:id="rId5"/>
    <p:sldMasterId id="2147483837" r:id="rId6"/>
    <p:sldMasterId id="2147483868" r:id="rId7"/>
    <p:sldMasterId id="2147483924" r:id="rId8"/>
  </p:sldMasterIdLst>
  <p:notesMasterIdLst>
    <p:notesMasterId r:id="rId25"/>
  </p:notesMasterIdLst>
  <p:sldIdLst>
    <p:sldId id="2147470801" r:id="rId9"/>
    <p:sldId id="2076137834" r:id="rId10"/>
    <p:sldId id="259" r:id="rId11"/>
    <p:sldId id="2147478059" r:id="rId12"/>
    <p:sldId id="2076137854" r:id="rId13"/>
    <p:sldId id="2076137857" r:id="rId14"/>
    <p:sldId id="2076137858" r:id="rId15"/>
    <p:sldId id="2076137859" r:id="rId16"/>
    <p:sldId id="2076137866" r:id="rId17"/>
    <p:sldId id="2147470794" r:id="rId18"/>
    <p:sldId id="2147478055" r:id="rId19"/>
    <p:sldId id="2147470323" r:id="rId20"/>
    <p:sldId id="2147477991" r:id="rId21"/>
    <p:sldId id="2147477963" r:id="rId22"/>
    <p:sldId id="266" r:id="rId23"/>
    <p:sldId id="21474780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2" id="{28A9D8BD-879D-4A4A-8B64-50FC8FD78C10}">
          <p14:sldIdLst>
            <p14:sldId id="2147470801"/>
            <p14:sldId id="2076137834"/>
            <p14:sldId id="259"/>
            <p14:sldId id="2147478059"/>
            <p14:sldId id="2076137854"/>
            <p14:sldId id="2076137857"/>
            <p14:sldId id="2076137858"/>
            <p14:sldId id="2076137859"/>
            <p14:sldId id="2076137866"/>
            <p14:sldId id="2147470794"/>
            <p14:sldId id="2147478055"/>
            <p14:sldId id="2147470323"/>
          </p14:sldIdLst>
        </p14:section>
        <p14:section name="Fabric and RTA" id="{8B0D6BA1-257E-481B-A54D-8927309E94D9}">
          <p14:sldIdLst>
            <p14:sldId id="2147477991"/>
            <p14:sldId id="2147477963"/>
          </p14:sldIdLst>
        </p14:section>
        <p14:section name="ADX in a Day" id="{97D8FC06-1B96-4F70-A921-740386B94489}">
          <p14:sldIdLst>
            <p14:sldId id="266"/>
            <p14:sldId id="21474780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BA2B7-B627-47AA-B5DE-84A963E1B3C1}"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4AF8A-F251-4F97-9529-E37EC6D4088A}" type="slidenum">
              <a:rPr lang="en-IN" smtClean="0"/>
              <a:t>‹#›</a:t>
            </a:fld>
            <a:endParaRPr lang="en-IN"/>
          </a:p>
        </p:txBody>
      </p:sp>
    </p:spTree>
    <p:extLst>
      <p:ext uri="{BB962C8B-B14F-4D97-AF65-F5344CB8AC3E}">
        <p14:creationId xmlns:p14="http://schemas.microsoft.com/office/powerpoint/2010/main" val="214285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data-explorer/kusto/query/time-series-analysi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earn.microsoft.com/en-us/azure/data-explorer/kusto/query/mv-applyoperator"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zure/ADXIoTAnalytics/blob/main/assets/OfficialDemos/Others/ADXInADay-DemoML.kq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Azure/ADXIoTAnalytics/blob/main/assets/OfficialDemos/M06-Demo5-TrainModel.kq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493274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90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a:effectLst/>
                <a:latin typeface="Segoe UI" panose="020B0502040204020203" pitchFamily="34" charset="0"/>
                <a:ea typeface="Calibri" panose="020F0502020204030204" pitchFamily="34" charset="0"/>
                <a:cs typeface="Arial" panose="020B0604020202020204" pitchFamily="34" charset="0"/>
              </a:rPr>
              <a:t> –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a:effectLst/>
                <a:latin typeface="Segoe UI" panose="020B0502040204020203" pitchFamily="34" charset="0"/>
                <a:ea typeface="Calibri" panose="020F0502020204030204" pitchFamily="34" charset="0"/>
                <a:cs typeface="Arial" panose="020B0604020202020204" pitchFamily="34" charset="0"/>
              </a:rPr>
              <a:t> –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a:effectLst/>
                <a:latin typeface="Segoe UI" panose="020B0502040204020203" pitchFamily="34" charset="0"/>
                <a:ea typeface="Calibri" panose="020F0502020204030204" pitchFamily="34" charset="0"/>
                <a:cs typeface="Arial" panose="020B0604020202020204" pitchFamily="34" charset="0"/>
              </a:rPr>
              <a:t> – With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0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fld id="{67E65352-95B5-4433-84FB-24BF035F4B44}" type="slidenum">
              <a:rPr lang="en-US" smtClean="0"/>
              <a:t>4</a:t>
            </a:fld>
            <a:endParaRPr lang="en-US"/>
          </a:p>
        </p:txBody>
      </p:sp>
    </p:spTree>
    <p:extLst>
      <p:ext uri="{BB962C8B-B14F-4D97-AF65-F5344CB8AC3E}">
        <p14:creationId xmlns:p14="http://schemas.microsoft.com/office/powerpoint/2010/main" val="367663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a:spcBef>
                <a:spcPts val="0"/>
              </a:spcBef>
              <a:spcAft>
                <a:spcPts val="0"/>
              </a:spcAft>
            </a:pPr>
            <a:r>
              <a:rPr lang="en-US" sz="1800">
                <a:effectLst/>
                <a:latin typeface="Calibri" panose="020F0502020204030204" pitchFamily="34" charset="0"/>
              </a:rPr>
              <a:t>ADX performs on-going collection of telemetry from cloud services or IoT devices. This data can be analyzed for various insights such as monitoring service health, physical production processes, and usage trends. Analysis is done on time series of selected metrics to find a deviation in the pattern compared to its typical baseline pattern.</a:t>
            </a:r>
          </a:p>
          <a:p>
            <a:pPr marL="0" marR="0">
              <a:spcBef>
                <a:spcPts val="0"/>
              </a:spcBef>
              <a:spcAft>
                <a:spcPts val="0"/>
              </a:spcAft>
            </a:pPr>
            <a:r>
              <a:rPr lang="en-US" sz="1800">
                <a:effectLst/>
                <a:latin typeface="Calibri" panose="020F0502020204030204" pitchFamily="34" charset="0"/>
              </a:rPr>
              <a:t> </a:t>
            </a:r>
          </a:p>
          <a:p>
            <a:r>
              <a:rPr lang="en-US" sz="1800" i="1">
                <a:solidFill>
                  <a:srgbClr val="595959"/>
                </a:solidFill>
                <a:effectLst/>
                <a:latin typeface="Calibri" panose="020F0502020204030204" pitchFamily="34" charset="0"/>
              </a:rPr>
              <a:t>From &lt;</a:t>
            </a:r>
            <a:r>
              <a:rPr lang="en-US" sz="1800" i="1">
                <a:solidFill>
                  <a:srgbClr val="595959"/>
                </a:solidFill>
                <a:effectLst/>
                <a:latin typeface="Calibri" panose="020F0502020204030204" pitchFamily="34" charset="0"/>
                <a:hlinkClick r:id="rId3"/>
              </a:rPr>
              <a:t>https://learn.microsoft.com/en-us/azure/data-explorer/kusto/query/time-series-analysis</a:t>
            </a:r>
            <a:r>
              <a:rPr lang="en-US" sz="1800" i="1">
                <a:solidFill>
                  <a:srgbClr val="595959"/>
                </a:solidFill>
                <a:effectLst/>
                <a:latin typeface="Calibri" panose="020F0502020204030204" pitchFamily="34" charset="0"/>
              </a:rPr>
              <a:t>&gt; </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simply and intuitively using the make-series operator, and fill-in missing values as needed</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a:pPr>
            <a:r>
              <a:rPr lang="en-US" sz="1800" b="1" i="0">
                <a:effectLst/>
                <a:latin typeface="Calibri" panose="020F0502020204030204" pitchFamily="34" charset="0"/>
              </a:rPr>
              <a:t>Element-wise functions</a:t>
            </a:r>
            <a:r>
              <a:rPr lang="en-US" sz="1800" b="0" i="0">
                <a:effectLst/>
                <a:latin typeface="Calibri" panose="020F0502020204030204" pitchFamily="34" charset="0"/>
              </a:rPr>
              <a:t>: Arithmetic and logical operations can be done on a time series. Using </a:t>
            </a:r>
            <a:r>
              <a:rPr lang="en-US" sz="1800" b="0" i="0" err="1">
                <a:effectLst/>
                <a:latin typeface="Calibri" panose="020F0502020204030204" pitchFamily="34" charset="0"/>
              </a:rPr>
              <a:t>series_subtract</a:t>
            </a:r>
            <a:r>
              <a:rPr lang="en-US" sz="1800" b="0" i="0">
                <a:effectLst/>
                <a:latin typeface="Calibri" panose="020F0502020204030204" pitchFamily="34" charset="0"/>
              </a:rPr>
              <a:t>() we can calculate a residual time series, that is, the difference between original raw metric and a smoothed one, and look for anomalies in the residual signal.</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2"/>
            </a:pPr>
            <a:r>
              <a:rPr lang="en-US" sz="1800" b="1" i="0">
                <a:effectLst/>
                <a:latin typeface="Calibri" panose="020F0502020204030204" pitchFamily="34" charset="0"/>
              </a:rPr>
              <a:t>Filtering</a:t>
            </a:r>
            <a:r>
              <a:rPr lang="en-US" sz="1800" b="0" i="0">
                <a:effectLst/>
                <a:latin typeface="Calibri" panose="020F0502020204030204" pitchFamily="34" charset="0"/>
              </a:rPr>
              <a:t> - </a:t>
            </a:r>
            <a:r>
              <a:rPr lang="en-US" sz="1800" b="0" i="0" err="1">
                <a:effectLst/>
                <a:latin typeface="Calibri" panose="020F0502020204030204" pitchFamily="34" charset="0"/>
              </a:rPr>
              <a:t>smoothning</a:t>
            </a:r>
            <a:r>
              <a:rPr lang="en-US" sz="1800" b="0" i="0">
                <a:effectLst/>
                <a:latin typeface="Calibri" panose="020F0502020204030204" pitchFamily="34" charset="0"/>
              </a:rPr>
              <a:t> a noisy signal, change detection, simple calc of moving average and differentiation. </a:t>
            </a:r>
            <a:r>
              <a:rPr lang="en-US" sz="1800" b="0" i="0" err="1">
                <a:effectLst/>
                <a:latin typeface="Calibri" panose="020F0502020204030204" pitchFamily="34" charset="0"/>
              </a:rPr>
              <a:t>ie</a:t>
            </a:r>
            <a:r>
              <a:rPr lang="en-US" sz="1800" b="0" i="0">
                <a:effectLst/>
                <a:latin typeface="Calibri" panose="020F0502020204030204" pitchFamily="34" charset="0"/>
              </a:rPr>
              <a:t>. </a:t>
            </a:r>
            <a:r>
              <a:rPr lang="en-US" sz="1800" b="0" i="0" err="1">
                <a:effectLst/>
                <a:latin typeface="Calibri" panose="020F0502020204030204" pitchFamily="34" charset="0"/>
              </a:rPr>
              <a:t>Series_fir</a:t>
            </a:r>
            <a:r>
              <a:rPr lang="en-US" sz="1800" b="0" i="0">
                <a:effectLst/>
                <a:latin typeface="Calibri" panose="020F0502020204030204" pitchFamily="34" charset="0"/>
              </a:rPr>
              <a:t>(), </a:t>
            </a:r>
            <a:r>
              <a:rPr lang="en-US" sz="1800" b="0" i="0" err="1">
                <a:effectLst/>
                <a:latin typeface="Calibri" panose="020F0502020204030204" pitchFamily="34" charset="0"/>
              </a:rPr>
              <a:t>series_iir</a:t>
            </a:r>
            <a:r>
              <a:rPr lang="en-US" sz="1800" b="0" i="0">
                <a:effectLst/>
                <a:latin typeface="Calibri" panose="020F0502020204030204" pitchFamily="34" charset="0"/>
              </a:rPr>
              <a:t>(), bins (s/m/d)</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3"/>
            </a:pPr>
            <a:r>
              <a:rPr lang="en-US" sz="1800" b="1" i="0">
                <a:effectLst/>
                <a:latin typeface="Calibri" panose="020F0502020204030204" pitchFamily="34" charset="0"/>
              </a:rPr>
              <a:t>Statistics</a:t>
            </a:r>
            <a:r>
              <a:rPr lang="en-US" sz="1800" b="0" i="0">
                <a:effectLst/>
                <a:latin typeface="Calibri" panose="020F0502020204030204" pitchFamily="34" charset="0"/>
              </a:rPr>
              <a:t> - percentile, standard deviation, mean/min/max/avg/count.</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4"/>
            </a:pPr>
            <a:r>
              <a:rPr lang="en-US" sz="1800" b="1" i="0">
                <a:effectLst/>
                <a:latin typeface="Calibri" panose="020F0502020204030204" pitchFamily="34" charset="0"/>
              </a:rPr>
              <a:t>Regressions</a:t>
            </a:r>
            <a:r>
              <a:rPr lang="en-US" sz="1800" b="0" i="0">
                <a:effectLst/>
                <a:latin typeface="Calibri" panose="020F0502020204030204" pitchFamily="34" charset="0"/>
              </a:rPr>
              <a:t>, segmented linear regression to estimate the trend. </a:t>
            </a:r>
            <a:r>
              <a:rPr lang="en-US" sz="1800" b="0" i="0" err="1">
                <a:effectLst/>
                <a:latin typeface="Calibri" panose="020F0502020204030204" pitchFamily="34" charset="0"/>
              </a:rPr>
              <a:t>series_fit_line</a:t>
            </a:r>
            <a:r>
              <a:rPr lang="en-US" sz="1800" b="0" i="0">
                <a:effectLst/>
                <a:latin typeface="Calibri" panose="020F0502020204030204" pitchFamily="34" charset="0"/>
              </a:rPr>
              <a:t>() - fit the best line, series_fit_2lines(), detect changes relative to baseline.</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5"/>
            </a:pPr>
            <a:r>
              <a:rPr lang="en-US" sz="1800" b="1" i="0">
                <a:effectLst/>
                <a:latin typeface="Calibri" panose="020F0502020204030204" pitchFamily="34" charset="0"/>
              </a:rPr>
              <a:t>Seasonality</a:t>
            </a:r>
            <a:r>
              <a:rPr lang="en-US" sz="1800" b="0" i="0">
                <a:effectLst/>
                <a:latin typeface="Calibri" panose="020F0502020204030204" pitchFamily="34" charset="0"/>
              </a:rPr>
              <a:t> - auto detect periods/clusters, </a:t>
            </a:r>
            <a:r>
              <a:rPr lang="en-US" sz="1800" b="0" i="0" err="1">
                <a:effectLst/>
                <a:latin typeface="Calibri" panose="020F0502020204030204" pitchFamily="34" charset="0"/>
              </a:rPr>
              <a:t>series_periods_detect</a:t>
            </a:r>
            <a:r>
              <a:rPr lang="en-US" sz="1800" b="0" i="0">
                <a:effectLst/>
                <a:latin typeface="Calibri" panose="020F0502020204030204" pitchFamily="34" charset="0"/>
              </a:rPr>
              <a:t>(), </a:t>
            </a:r>
            <a:r>
              <a:rPr lang="en-US" sz="1800" b="0" i="0" err="1">
                <a:effectLst/>
                <a:latin typeface="Calibri" panose="020F0502020204030204" pitchFamily="34" charset="0"/>
              </a:rPr>
              <a:t>series_periods_validate</a:t>
            </a:r>
            <a:r>
              <a:rPr lang="en-US" sz="1800" b="0" i="0">
                <a:effectLst/>
                <a:latin typeface="Calibri" panose="020F0502020204030204" pitchFamily="34" charset="0"/>
              </a:rPr>
              <a:t>() - check if a metric has a specific period and we want to verify they exists.</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6"/>
            </a:pPr>
            <a:r>
              <a:rPr lang="en-US" sz="1800" b="1" i="0">
                <a:effectLst/>
                <a:latin typeface="Calibri" panose="020F0502020204030204" pitchFamily="34" charset="0"/>
              </a:rPr>
              <a:t>Anomaly detection</a:t>
            </a:r>
            <a:r>
              <a:rPr lang="en-US" sz="1800" b="0" i="0">
                <a:effectLst/>
                <a:latin typeface="Calibri" panose="020F0502020204030204" pitchFamily="34" charset="0"/>
              </a:rPr>
              <a:t> - uses </a:t>
            </a:r>
            <a:r>
              <a:rPr lang="en-US" sz="1800" b="0" i="0" err="1">
                <a:effectLst/>
                <a:latin typeface="Calibri" panose="020F0502020204030204" pitchFamily="34" charset="0"/>
              </a:rPr>
              <a:t>series_decompose</a:t>
            </a:r>
            <a:r>
              <a:rPr lang="en-US" sz="1800" b="0" i="0">
                <a:effectLst/>
                <a:latin typeface="Calibri" panose="020F0502020204030204" pitchFamily="34" charset="0"/>
              </a:rPr>
              <a:t>() and </a:t>
            </a:r>
            <a:r>
              <a:rPr lang="en-US" sz="1800" b="0" i="0" err="1">
                <a:effectLst/>
                <a:latin typeface="Calibri" panose="020F0502020204030204" pitchFamily="34" charset="0"/>
              </a:rPr>
              <a:t>series_outiers</a:t>
            </a:r>
            <a:r>
              <a:rPr lang="en-US" sz="1800" b="0" i="0">
                <a:effectLst/>
                <a:latin typeface="Calibri" panose="020F0502020204030204" pitchFamily="34" charset="0"/>
              </a:rPr>
              <a:t>() on the residual. Finds seasonal, trend, residual, and baseline. Calculates anomalous points using Tukey's fence test. Control threshold sensitivity. Forecasting is done by extrapolating the seasonal and trend components.</a:t>
            </a:r>
            <a:endParaRPr lang="en-US" sz="1800" b="1" i="0">
              <a:effectLst/>
              <a:latin typeface="Calibri" panose="020F0502020204030204" pitchFamily="34" charset="0"/>
            </a:endParaRPr>
          </a:p>
          <a:p>
            <a:pPr marL="34290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7"/>
            </a:pPr>
            <a:r>
              <a:rPr lang="en-US" sz="1800" b="1" i="0">
                <a:effectLst/>
                <a:latin typeface="Calibri" panose="020F0502020204030204" pitchFamily="34" charset="0"/>
              </a:rPr>
              <a:t>mv-apply operator</a:t>
            </a:r>
            <a:r>
              <a:rPr lang="en-US" sz="1800" b="0" i="0">
                <a:effectLst/>
                <a:latin typeface="Calibri" panose="020F0502020204030204" pitchFamily="34" charset="0"/>
              </a:rPr>
              <a:t> Applies a subquery to each record, and returns the union of the results of all subqueries. From &lt;</a:t>
            </a:r>
            <a:r>
              <a:rPr lang="en-US" sz="1800" b="0" i="0">
                <a:effectLst/>
                <a:latin typeface="Calibri" panose="020F0502020204030204" pitchFamily="34" charset="0"/>
                <a:hlinkClick r:id="rId4"/>
              </a:rPr>
              <a:t>https://learn.microsoft.com/en-us/azure/data-explorer/kusto/query/mv-applyoperator</a:t>
            </a:r>
            <a:r>
              <a:rPr lang="en-US" sz="1800" b="0" i="0">
                <a:effectLst/>
                <a:latin typeface="Calibri" panose="020F0502020204030204" pitchFamily="34"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br>
              <a:rPr lang="en-GB" b="1" i="0">
                <a:solidFill>
                  <a:srgbClr val="24292F"/>
                </a:solidFill>
                <a:effectLst/>
                <a:latin typeface="-apple-system"/>
              </a:rPr>
            </a:br>
            <a:r>
              <a:rPr lang="en-GB" b="1" i="0">
                <a:solidFill>
                  <a:srgbClr val="24292F"/>
                </a:solidFill>
                <a:effectLst/>
                <a:latin typeface="-apple-system"/>
              </a:rPr>
              <a:t>What is time series analysis?</a:t>
            </a:r>
            <a:endParaRPr lang="en-GB" b="0" i="0">
              <a:solidFill>
                <a:srgbClr val="24292F"/>
              </a:solidFill>
              <a:effectLst/>
              <a:latin typeface="-apple-system"/>
            </a:endParaRPr>
          </a:p>
          <a:p>
            <a:pPr algn="l"/>
            <a:r>
              <a:rPr lang="en-GB" b="0" i="0">
                <a:solidFill>
                  <a:srgbClr val="24292F"/>
                </a:solidFill>
                <a:effectLst/>
                <a:latin typeface="-apple-system"/>
              </a:rPr>
              <a:t>Time series analysis comprises methods for </a:t>
            </a:r>
            <a:r>
              <a:rPr lang="en-GB" b="0" i="0" err="1">
                <a:solidFill>
                  <a:srgbClr val="24292F"/>
                </a:solidFill>
                <a:effectLst/>
                <a:latin typeface="-apple-system"/>
              </a:rPr>
              <a:t>analyzing</a:t>
            </a:r>
            <a:r>
              <a:rPr lang="en-GB" b="0" i="0">
                <a:solidFill>
                  <a:srgbClr val="24292F"/>
                </a:solidFill>
                <a:effectLst/>
                <a:latin typeface="-apple-system"/>
              </a:rPr>
              <a:t> time series data in order to extract meaningful statistics and other characteristics of the data. Time series forecasting, for example, is the use of a model to predict future values based on previously observed values.</a:t>
            </a:r>
          </a:p>
          <a:p>
            <a:pPr algn="l"/>
            <a:r>
              <a:rPr lang="en-GB" b="1" i="0">
                <a:solidFill>
                  <a:srgbClr val="24292F"/>
                </a:solidFill>
                <a:effectLst/>
                <a:latin typeface="-apple-system"/>
              </a:rPr>
              <a:t>What is time series decomposition?</a:t>
            </a:r>
            <a:r>
              <a:rPr lang="en-GB" b="0" i="0">
                <a:solidFill>
                  <a:srgbClr val="24292F"/>
                </a:solidFill>
                <a:effectLst/>
                <a:latin typeface="-apple-system"/>
              </a:rPr>
              <a:t> Time series decomposition involves thinking of a series as a combination of 4 components:</a:t>
            </a:r>
          </a:p>
          <a:p>
            <a:pPr algn="l">
              <a:buFont typeface="Arial" panose="020B0604020202020204" pitchFamily="34" charset="0"/>
              <a:buChar char="•"/>
            </a:pPr>
            <a:r>
              <a:rPr lang="en-GB" b="0" i="0">
                <a:solidFill>
                  <a:srgbClr val="24292F"/>
                </a:solidFill>
                <a:effectLst/>
                <a:latin typeface="-apple-system"/>
              </a:rPr>
              <a:t>trends (increasing or decreasing value in the series)</a:t>
            </a:r>
          </a:p>
          <a:p>
            <a:pPr algn="l">
              <a:buFont typeface="Arial" panose="020B0604020202020204" pitchFamily="34" charset="0"/>
              <a:buChar char="•"/>
            </a:pPr>
            <a:r>
              <a:rPr lang="en-GB" b="0" i="0">
                <a:solidFill>
                  <a:srgbClr val="24292F"/>
                </a:solidFill>
                <a:effectLst/>
                <a:latin typeface="-apple-system"/>
              </a:rPr>
              <a:t>seasonality (repeating short-term cycle in the series)</a:t>
            </a:r>
          </a:p>
          <a:p>
            <a:pPr algn="l">
              <a:buFont typeface="Arial" panose="020B0604020202020204" pitchFamily="34" charset="0"/>
              <a:buChar char="•"/>
            </a:pPr>
            <a:r>
              <a:rPr lang="en-GB" b="0" i="0">
                <a:solidFill>
                  <a:srgbClr val="24292F"/>
                </a:solidFill>
                <a:effectLst/>
                <a:latin typeface="-apple-system"/>
              </a:rPr>
              <a:t>baseline (the predicted value of the series, which is the sum of seasonal and trend components)</a:t>
            </a:r>
          </a:p>
          <a:p>
            <a:pPr algn="l">
              <a:buFont typeface="Arial" panose="020B0604020202020204" pitchFamily="34" charset="0"/>
              <a:buChar char="•"/>
            </a:pPr>
            <a:r>
              <a:rPr lang="en-GB" b="0" i="0">
                <a:solidFill>
                  <a:srgbClr val="24292F"/>
                </a:solidFill>
                <a:effectLst/>
                <a:latin typeface="-apple-system"/>
              </a:rPr>
              <a:t>noise (The residual random variation in the series). We can use built in functions, that uses time series decomposition to forecast future metric values and/or detect anomalous values.</a:t>
            </a:r>
          </a:p>
          <a:p>
            <a:pPr algn="l"/>
            <a:r>
              <a:rPr lang="en-GB" b="0" i="0">
                <a:solidFill>
                  <a:srgbClr val="24292F"/>
                </a:solidFill>
                <a:effectLst/>
                <a:latin typeface="-apple-system"/>
              </a:rPr>
              <a:t>This is what time series looks like: &lt;click&gt;</a:t>
            </a:r>
          </a:p>
          <a:p>
            <a:r>
              <a:rPr lang="en-GB" sz="1800" b="0" i="0">
                <a:solidFill>
                  <a:srgbClr val="000000"/>
                </a:solidFill>
                <a:effectLst/>
                <a:latin typeface="WordVisiCarriageReturn_MSFontService"/>
              </a:rPr>
              <a:t> </a:t>
            </a:r>
            <a:br>
              <a:rPr lang="en-GB" sz="1800" b="0" i="0">
                <a:solidFill>
                  <a:srgbClr val="000000"/>
                </a:solidFill>
                <a:effectLst/>
                <a:latin typeface="WordVisiCarriageReturn_MSFontService"/>
              </a:rPr>
            </a:br>
            <a:r>
              <a:rPr lang="en-GB" sz="1800" b="1" i="0">
                <a:solidFill>
                  <a:srgbClr val="171717"/>
                </a:solidFill>
                <a:effectLst/>
                <a:latin typeface="Calibri" panose="020F0502020204030204" pitchFamily="34" charset="0"/>
              </a:rPr>
              <a:t>Why should you use series instead of the summarize operator ?</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171717"/>
                </a:solidFill>
                <a:effectLst/>
                <a:latin typeface="Calibri" panose="020F0502020204030204" pitchFamily="34" charset="0"/>
              </a:rPr>
              <a:t>The summarize operator does not add "null bins"—rows for time bin values for which there's no corresponding row in the table. Advanced built in ML capabilities like anomaly detection, need the data points to be consistently measured at equally spaced intervals, so we have to  "pad" the table.</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000000"/>
                </a:solidFill>
                <a:effectLst/>
                <a:latin typeface="Calibri" panose="020F0502020204030204" pitchFamily="34" charset="0"/>
              </a:rPr>
              <a:t>The </a:t>
            </a:r>
            <a:r>
              <a:rPr lang="en-GB" sz="1800" b="0" i="0">
                <a:solidFill>
                  <a:srgbClr val="CC3700"/>
                </a:solidFill>
                <a:effectLst/>
                <a:latin typeface="Calibri" panose="020F0502020204030204" pitchFamily="34" charset="0"/>
              </a:rPr>
              <a:t>make-series</a:t>
            </a:r>
            <a:r>
              <a:rPr lang="en-GB" sz="1800" b="0" i="0">
                <a:solidFill>
                  <a:srgbClr val="000000"/>
                </a:solidFill>
                <a:effectLst/>
                <a:latin typeface="Calibri" panose="020F0502020204030204" pitchFamily="34" charset="0"/>
              </a:rPr>
              <a:t> can create such a “complete” series.</a:t>
            </a:r>
            <a:r>
              <a:rPr lang="en-US" sz="1800" b="0" i="0">
                <a:solidFill>
                  <a:srgbClr val="000000"/>
                </a:solidFill>
                <a:effectLst/>
                <a:latin typeface="Times New Roman" panose="02020603050405020304" pitchFamily="18" charset="0"/>
              </a:rPr>
              <a:t> </a:t>
            </a:r>
            <a:br>
              <a:rPr lang="en-US" sz="1800" b="0" i="0">
                <a:solidFill>
                  <a:srgbClr val="000000"/>
                </a:solidFill>
                <a:effectLst/>
                <a:latin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DEMO</a:t>
            </a:r>
          </a:p>
          <a:p>
            <a:pPr marL="0" marR="0">
              <a:spcBef>
                <a:spcPts val="0"/>
              </a:spcBef>
              <a:spcAft>
                <a:spcPts val="0"/>
              </a:spcAft>
            </a:pPr>
            <a:r>
              <a:rPr lang="en-US" sz="1800">
                <a:effectLst/>
                <a:latin typeface="-apple-system"/>
              </a:rPr>
              <a:t>Here's the KQL script I </a:t>
            </a:r>
            <a:r>
              <a:rPr lang="en-US" sz="1800" err="1">
                <a:effectLst/>
                <a:latin typeface="-apple-system"/>
              </a:rPr>
              <a:t>demo'ed</a:t>
            </a:r>
            <a:r>
              <a:rPr lang="en-US" sz="1800">
                <a:effectLst/>
                <a:latin typeface="-apple-system"/>
              </a:rPr>
              <a:t>: </a:t>
            </a:r>
            <a:r>
              <a:rPr lang="en-US" sz="1800" err="1">
                <a:effectLst/>
                <a:latin typeface="-apple-system"/>
                <a:hlinkClick r:id="rId3"/>
              </a:rPr>
              <a:t>ADXIoTAnalytics</a:t>
            </a:r>
            <a:r>
              <a:rPr lang="en-US" sz="1800">
                <a:effectLst/>
                <a:latin typeface="-apple-system"/>
                <a:hlinkClick r:id="rId3"/>
              </a:rPr>
              <a:t>/</a:t>
            </a:r>
            <a:r>
              <a:rPr lang="en-US" sz="1800" err="1">
                <a:effectLst/>
                <a:latin typeface="-apple-system"/>
                <a:hlinkClick r:id="rId3"/>
              </a:rPr>
              <a:t>ADXInADay-DemoML.kql</a:t>
            </a:r>
            <a:r>
              <a:rPr lang="en-US" sz="1800">
                <a:effectLst/>
                <a:latin typeface="-apple-system"/>
                <a:hlinkClick r:id="rId3"/>
              </a:rPr>
              <a:t> at main · Azure/</a:t>
            </a:r>
            <a:r>
              <a:rPr lang="en-US" sz="1800" err="1">
                <a:effectLst/>
                <a:latin typeface="-apple-system"/>
                <a:hlinkClick r:id="rId3"/>
              </a:rPr>
              <a:t>ADXIoTAnalytics</a:t>
            </a:r>
            <a:r>
              <a:rPr lang="en-US" sz="1800">
                <a:effectLst/>
                <a:latin typeface="-apple-system"/>
                <a:hlinkClick r:id="rId3"/>
              </a:rPr>
              <a:t> (github.com)</a:t>
            </a:r>
            <a:endParaRPr lang="en-US" sz="1800">
              <a:effectLst/>
              <a:latin typeface="-apple-system"/>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apple-system"/>
              </a:rPr>
              <a:t>This KQL script includes options and addition ML training guides: </a:t>
            </a:r>
            <a:r>
              <a:rPr lang="en-US" sz="1800" err="1">
                <a:effectLst/>
                <a:latin typeface="-apple-system"/>
                <a:hlinkClick r:id="rId4"/>
              </a:rPr>
              <a:t>ADXIoTAnalytics</a:t>
            </a:r>
            <a:r>
              <a:rPr lang="en-US" sz="1800">
                <a:effectLst/>
                <a:latin typeface="-apple-system"/>
                <a:hlinkClick r:id="rId4"/>
              </a:rPr>
              <a:t>/M06-Demo5-TrainModel.kql at main · Azure/</a:t>
            </a:r>
            <a:r>
              <a:rPr lang="en-US" sz="1800" err="1">
                <a:effectLst/>
                <a:latin typeface="-apple-system"/>
                <a:hlinkClick r:id="rId4"/>
              </a:rPr>
              <a:t>ADXIoTAnalytics</a:t>
            </a:r>
            <a:r>
              <a:rPr lang="en-US" sz="1800">
                <a:effectLst/>
                <a:latin typeface="-apple-system"/>
                <a:hlinkClick r:id="rId4"/>
              </a:rPr>
              <a:t> (github.com)</a:t>
            </a:r>
            <a:endParaRPr lang="en-US" sz="180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7</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1285584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5169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638674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59284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392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39233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2150168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33421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8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104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7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758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669917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8885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214366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590243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462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673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8392349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07679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285893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744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475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5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6559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04282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39882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93150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3839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097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859900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965542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437306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27280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8275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5171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675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59759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82039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732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766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11436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53524178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681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278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07479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5103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80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71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149025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976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6458834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151483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207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9460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965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164055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4648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848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448005" cy="2462213"/>
          </a:xfrm>
        </p:spPr>
        <p:txBody>
          <a:bodyPr/>
          <a:lstStyle>
            <a:lvl1pPr>
              <a:spcBef>
                <a:spcPts val="1200"/>
              </a:spcBef>
              <a:spcAft>
                <a:spcPts val="1200"/>
              </a:spcAft>
              <a:defRPr sz="2400">
                <a:latin typeface="+mj-lt"/>
              </a:defRPr>
            </a:lvl1pPr>
            <a:lvl2pPr>
              <a:spcBef>
                <a:spcPts val="600"/>
              </a:spcBef>
              <a:spcAft>
                <a:spcPts val="0"/>
              </a:spcAft>
              <a:defRPr sz="1600" b="1">
                <a:solidFill>
                  <a:schemeClr val="tx1"/>
                </a:solidFill>
              </a:defRPr>
            </a:lvl2pPr>
            <a:lvl3pPr>
              <a:spcBef>
                <a:spcPts val="0"/>
              </a:spcBef>
              <a:spcAft>
                <a:spcPts val="1200"/>
              </a:spcAft>
              <a:defRPr sz="1400"/>
            </a:lvl3pPr>
            <a:lvl4pPr>
              <a:spcBef>
                <a:spcPts val="0"/>
              </a:spcBef>
              <a:spcAft>
                <a:spcPts val="600"/>
              </a:spcAft>
              <a:defRPr sz="1600"/>
            </a:lvl4pPr>
            <a:lvl5pPr marL="168275" indent="-168275">
              <a:spcBef>
                <a:spcPts val="0"/>
              </a:spcBef>
              <a:spcAft>
                <a:spcPts val="600"/>
              </a:spcAft>
              <a:buFont typeface="Arial" panose="020B0604020202020204" pitchFamily="34" charset="0"/>
              <a:buChar char="•"/>
              <a:defRPr sz="1200"/>
            </a:lvl5pPr>
            <a:lvl6pPr marL="171450" indent="0">
              <a:spcBef>
                <a:spcPts val="0"/>
              </a:spcBef>
              <a:spcAft>
                <a:spcPts val="600"/>
              </a:spcAft>
              <a:buNone/>
              <a:defRPr sz="1400"/>
            </a:lvl6pPr>
            <a:lvl7pPr marL="0" indent="0">
              <a:buNone/>
              <a:defRPr sz="1800" b="1">
                <a:solidFill>
                  <a:schemeClr val="accent5"/>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a:t>
            </a:r>
          </a:p>
          <a:p>
            <a:pPr lvl="6"/>
            <a:r>
              <a:rPr lang="en-US"/>
              <a:t>Seventh</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159797" y="1485900"/>
            <a:ext cx="5519585" cy="2397579"/>
          </a:xfrm>
        </p:spPr>
        <p:txBody>
          <a:bodyPr/>
          <a:lstStyle>
            <a:lvl1pPr>
              <a:spcBef>
                <a:spcPts val="1200"/>
              </a:spcBef>
              <a:spcAft>
                <a:spcPts val="1200"/>
              </a:spcAft>
              <a:defRPr sz="2400">
                <a:latin typeface="+mj-lt"/>
              </a:defRPr>
            </a:lvl1pPr>
            <a:lvl2pPr>
              <a:spcBef>
                <a:spcPts val="600"/>
              </a:spcBef>
              <a:spcAft>
                <a:spcPts val="0"/>
              </a:spcAft>
              <a:defRPr sz="1600" b="1"/>
            </a:lvl2pPr>
            <a:lvl3pPr>
              <a:spcBef>
                <a:spcPts val="0"/>
              </a:spcBef>
              <a:spcAft>
                <a:spcPts val="1200"/>
              </a:spcAft>
              <a:defRPr sz="1400"/>
            </a:lvl3pPr>
            <a:lvl4pPr marL="230188" indent="0">
              <a:spcBef>
                <a:spcPts val="0"/>
              </a:spcBef>
              <a:spcAft>
                <a:spcPts val="1200"/>
              </a:spcAft>
              <a:defRPr sz="1600"/>
            </a:lvl4pPr>
            <a:lvl5pPr marL="168275" indent="-168275">
              <a:spcBef>
                <a:spcPts val="0"/>
              </a:spcBef>
              <a:spcAft>
                <a:spcPts val="600"/>
              </a:spcAft>
              <a:buFont typeface="Arial" panose="020B0604020202020204" pitchFamily="34" charset="0"/>
              <a:buChar char="•"/>
              <a:defRPr sz="1200"/>
            </a:lvl5pPr>
            <a:lvl6pPr marL="171450" indent="0">
              <a:spcAft>
                <a:spcPts val="600"/>
              </a:spcAft>
              <a:buNone/>
              <a:defRPr lang="en-US" sz="1400" kern="1200" dirty="0">
                <a:solidFill>
                  <a:schemeClr val="tx1"/>
                </a:solidFill>
                <a:latin typeface="+mn-lt"/>
                <a:ea typeface="+mn-ea"/>
                <a:cs typeface="+mn-cs"/>
              </a:defRPr>
            </a:lvl6pPr>
            <a:lvl7pPr marL="401638" indent="-171450">
              <a:spcBef>
                <a:spcPts val="0"/>
              </a:spcBef>
              <a:spcAft>
                <a:spcPts val="600"/>
              </a:spcAft>
              <a:buSzPct val="9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4" name="Title 3">
            <a:extLst>
              <a:ext uri="{FF2B5EF4-FFF2-40B4-BE49-F238E27FC236}">
                <a16:creationId xmlns:a16="http://schemas.microsoft.com/office/drawing/2014/main" id="{23EA506F-599A-42BD-A61C-A3C30E5E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281560"/>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855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860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129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48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8972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86174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2104081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673044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307505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30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68656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458987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58561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959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009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213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515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768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542369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333265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97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32762086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265322375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88891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2E123-7B60-4454-94B7-005156E34E91}" type="datetimeFigureOut">
              <a:rPr lang="he-IL" smtClean="0"/>
              <a:t>כ"ד/חשון/תשפ"ד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9561794-6162-49C1-A40E-AA2AF409C5AA}" type="slidenum">
              <a:rPr lang="he-IL" smtClean="0"/>
              <a:t>‹#›</a:t>
            </a:fld>
            <a:endParaRPr lang="he-IL"/>
          </a:p>
        </p:txBody>
      </p:sp>
    </p:spTree>
    <p:extLst>
      <p:ext uri="{BB962C8B-B14F-4D97-AF65-F5344CB8AC3E}">
        <p14:creationId xmlns:p14="http://schemas.microsoft.com/office/powerpoint/2010/main" val="41236402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5379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36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6161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1290169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51535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70087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799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59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4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447893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311920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59645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8239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12742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304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530240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01879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026495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389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40540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37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485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4194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98726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321459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11575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909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89658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38741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445479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72865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71209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8611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794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761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CE2F46-35EA-4DA8-86AA-316E28560255}"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265278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634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699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36508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87398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031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150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1291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01063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11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739824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CE2F46-35EA-4DA8-86AA-316E28560255}" type="datetimeFigureOut">
              <a:rPr lang="en-IN" smtClean="0"/>
              <a:t>08-11-2023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91521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64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7779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931378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755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262570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215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688464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94387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17985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BCA-7CD6-34F5-FDF6-BDBE0917B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B08FA-5C60-1D59-BA28-7D2210F1C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77322-09F9-C492-4C3A-A21CB97F7745}"/>
              </a:ext>
            </a:extLst>
          </p:cNvPr>
          <p:cNvSpPr>
            <a:spLocks noGrp="1"/>
          </p:cNvSpPr>
          <p:nvPr>
            <p:ph type="dt" sz="half" idx="10"/>
          </p:nvPr>
        </p:nvSpPr>
        <p:spPr/>
        <p:txBody>
          <a:bodyPr/>
          <a:lstStyle/>
          <a:p>
            <a:fld id="{ED95EFE4-048B-4B8B-ADF2-E97EBF20E6A7}" type="datetimeFigureOut">
              <a:rPr lang="en-US" smtClean="0"/>
              <a:t>11/8/2023</a:t>
            </a:fld>
            <a:endParaRPr lang="en-US"/>
          </a:p>
        </p:txBody>
      </p:sp>
      <p:sp>
        <p:nvSpPr>
          <p:cNvPr id="5" name="Footer Placeholder 4">
            <a:extLst>
              <a:ext uri="{FF2B5EF4-FFF2-40B4-BE49-F238E27FC236}">
                <a16:creationId xmlns:a16="http://schemas.microsoft.com/office/drawing/2014/main" id="{92FED4F0-3F10-8354-4E0C-5AFC14EA5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74AAE-F279-A1DF-5A61-0EAC70D9BB0F}"/>
              </a:ext>
            </a:extLst>
          </p:cNvPr>
          <p:cNvSpPr>
            <a:spLocks noGrp="1"/>
          </p:cNvSpPr>
          <p:nvPr>
            <p:ph type="sldNum" sz="quarter" idx="12"/>
          </p:nvPr>
        </p:nvSpPr>
        <p:spPr/>
        <p:txBody>
          <a:bodyPr/>
          <a:lstStyle/>
          <a:p>
            <a:fld id="{9ADB6B91-49DF-4E41-80DF-B67982CF9636}" type="slidenum">
              <a:rPr lang="en-US" smtClean="0"/>
              <a:t>‹#›</a:t>
            </a:fld>
            <a:endParaRPr lang="en-US"/>
          </a:p>
        </p:txBody>
      </p:sp>
    </p:spTree>
    <p:extLst>
      <p:ext uri="{BB962C8B-B14F-4D97-AF65-F5344CB8AC3E}">
        <p14:creationId xmlns:p14="http://schemas.microsoft.com/office/powerpoint/2010/main" val="164122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E2F46-35EA-4DA8-86AA-316E28560255}" type="datetimeFigureOut">
              <a:rPr lang="en-IN" smtClean="0"/>
              <a:t>08-11-2023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4061825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844115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2055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8863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786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8670693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700402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681214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18729330"/>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7698467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644970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7234286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326679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44546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473432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0710766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2409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85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54889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69520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224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10965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40518067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973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97341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634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10792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84261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99612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72459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080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9164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8994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image" Target="../media/image1.emf"/><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theme" Target="../theme/theme2.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image" Target="../media/image13.emf"/><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theme" Target="../theme/theme3.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theme" Target="../theme/theme4.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image" Target="../media/image1.emf"/><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E2F46-35EA-4DA8-86AA-316E28560255}" type="datetimeFigureOut">
              <a:rPr lang="en-IN" smtClean="0"/>
              <a:t>08-11-2023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57B3-B87C-46E3-880E-569CDB984040}" type="slidenum">
              <a:rPr lang="en-IN" smtClean="0"/>
              <a:t>‹#›</a:t>
            </a:fld>
            <a:endParaRPr lang="en-IN"/>
          </a:p>
        </p:txBody>
      </p:sp>
    </p:spTree>
    <p:extLst>
      <p:ext uri="{BB962C8B-B14F-4D97-AF65-F5344CB8AC3E}">
        <p14:creationId xmlns:p14="http://schemas.microsoft.com/office/powerpoint/2010/main" val="389099624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72" r:id="rId12"/>
    <p:sldLayoutId id="21474838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971688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3" r:id="rId53"/>
    <p:sldLayoutId id="2147483834" r:id="rId54"/>
    <p:sldLayoutId id="2147483835" r:id="rId55"/>
    <p:sldLayoutId id="2147483836"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7513681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12467381"/>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 id="2147483914" r:id="rId46"/>
    <p:sldLayoutId id="2147483915" r:id="rId47"/>
    <p:sldLayoutId id="2147483916" r:id="rId48"/>
    <p:sldLayoutId id="2147483917" r:id="rId49"/>
    <p:sldLayoutId id="2147483918" r:id="rId50"/>
    <p:sldLayoutId id="2147483919" r:id="rId51"/>
    <p:sldLayoutId id="2147483921" r:id="rId52"/>
    <p:sldLayoutId id="2147483922" r:id="rId53"/>
    <p:sldLayoutId id="2147483923"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999904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dataexplorer.azure.com/home" TargetMode="External"/><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hyperlink" Target="https://dataexplorer.azure.com/clusters/help/databases/FindMyPartner" TargetMode="External"/><Relationship Id="rId10" Type="http://schemas.openxmlformats.org/officeDocument/2006/relationships/hyperlink" Target="mailto:kuspart@microsoft.com" TargetMode="External"/><Relationship Id="rId4" Type="http://schemas.openxmlformats.org/officeDocument/2006/relationships/hyperlink" Target="https://learn.microsoft.com/en-us/azure/data-explorer/find-my-partner" TargetMode="External"/><Relationship Id="rId9"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ka.ms/ADX.links" TargetMode="Externa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hyperlink" Target="https://github.com/Azure/azure-kusto-microhack" TargetMode="Externa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hyperlink" Target="https://github.com/Azure/ADX-in-a-Day" TargetMode="External"/><Relationship Id="rId11" Type="http://schemas.openxmlformats.org/officeDocument/2006/relationships/hyperlink" Target="https://www.pluralsight.com/partners/microsoft/azure-data-explorer" TargetMode="External"/><Relationship Id="rId5" Type="http://schemas.openxmlformats.org/officeDocument/2006/relationships/hyperlink" Target="https://detective.kusto.io/" TargetMode="External"/><Relationship Id="rId10" Type="http://schemas.openxmlformats.org/officeDocument/2006/relationships/hyperlink" Target="https://learn.microsoft.com/en-us/training/paths/data-analysis-data-explorer-kusto-query-language/" TargetMode="External"/><Relationship Id="rId4" Type="http://schemas.openxmlformats.org/officeDocument/2006/relationships/image" Target="../media/image50.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adx.freepoc.reques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hyperlink" Target="https://techcommunity.microsoft.com/t5/azure-data-explorer-blog/azure-data-explorer-offers-on-amd-skus/ba-p/3033197" TargetMode="External"/><Relationship Id="rId4" Type="http://schemas.openxmlformats.org/officeDocument/2006/relationships/hyperlink" Target="https://partner.microsoft.com/en-US/solutions/azure/azure-accelerate-progra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5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hyperlink" Target="https://aka.ms/try-fabric-rta" TargetMode="External"/><Relationship Id="rId1" Type="http://schemas.openxmlformats.org/officeDocument/2006/relationships/slideLayout" Target="../slideLayouts/slideLayout168.xml"/><Relationship Id="rId5" Type="http://schemas.openxmlformats.org/officeDocument/2006/relationships/hyperlink" Target="https://aka.ms/fabric-docs-rta" TargetMode="External"/><Relationship Id="rId4" Type="http://schemas.openxmlformats.org/officeDocument/2006/relationships/hyperlink" Target="https://aka.ms/fabric-tech-blo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forms.office.com/r/8z4DQ04eXH" TargetMode="External"/><Relationship Id="rId3" Type="http://schemas.openxmlformats.org/officeDocument/2006/relationships/image" Target="../media/image62.png"/><Relationship Id="rId7" Type="http://schemas.openxmlformats.org/officeDocument/2006/relationships/hyperlink" Target="https://forms.office.com/r/qZ0yghDwyb" TargetMode="External"/><Relationship Id="rId2" Type="http://schemas.openxmlformats.org/officeDocument/2006/relationships/hyperlink" Target="https://github.com/Azure/ADX-in-a-Day-Lab1" TargetMode="Externa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github.com/Azure/ADX-in-a-Day-Lab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normAutofit fontScale="90000"/>
          </a:bodyPr>
          <a:lstStyle/>
          <a:p>
            <a:r>
              <a:rPr lang="en-US"/>
              <a:t>Find my partner</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47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a:gradFill>
                  <a:gsLst>
                    <a:gs pos="0">
                      <a:srgbClr val="27A7FD"/>
                    </a:gs>
                    <a:gs pos="100000">
                      <a:schemeClr val="accent1">
                        <a:lumMod val="60000"/>
                        <a:lumOff val="40000"/>
                      </a:schemeClr>
                    </a:gs>
                  </a:gsLst>
                  <a:lin ang="2700000" scaled="0"/>
                </a:gradFill>
              </a:rPr>
              <a:t>Connect customers with partners</a:t>
            </a:r>
          </a:p>
          <a:p>
            <a:pPr marL="514350" lvl="1" indent="-285750">
              <a:buFont typeface="Arial" panose="020B0604020202020204" pitchFamily="34" charset="0"/>
              <a:buChar char="•"/>
            </a:pPr>
            <a:r>
              <a:rPr lang="en-US" spc="-50">
                <a:ln w="3175">
                  <a:noFill/>
                </a:ln>
                <a:solidFill>
                  <a:srgbClr val="FFFFFF"/>
                </a:solidFill>
                <a:latin typeface="Segoe UI Semibold"/>
                <a:cs typeface="Segoe UI" pitchFamily="34" charset="0"/>
              </a:rPr>
              <a:t>Azure Data Explorer </a:t>
            </a:r>
            <a:r>
              <a:rPr lang="en-US" spc="-50">
                <a:ln w="3175">
                  <a:noFill/>
                </a:ln>
                <a:solidFill>
                  <a:srgbClr val="FFFFFF"/>
                </a:solidFill>
                <a:latin typeface="Segoe UI Semibold"/>
                <a:cs typeface="Segoe UI" pitchFamily="34" charset="0"/>
                <a:hlinkClick r:id="rId3"/>
              </a:rPr>
              <a:t>homepage</a:t>
            </a:r>
            <a:endParaRPr lang="en-US" spc="-50">
              <a:ln w="3175">
                <a:noFill/>
              </a:ln>
              <a:solidFill>
                <a:srgbClr val="FFFFFF"/>
              </a:solidFill>
              <a:latin typeface="Segoe UI Semibold"/>
              <a:cs typeface="Segoe UI" pitchFamily="34" charset="0"/>
            </a:endParaRPr>
          </a:p>
          <a:p>
            <a:pPr marL="514350" lvl="1" indent="-285750">
              <a:buFont typeface="Arial" panose="020B0604020202020204" pitchFamily="34" charset="0"/>
              <a:buChar char="•"/>
            </a:pPr>
            <a:r>
              <a:rPr lang="en-US" spc="-50">
                <a:ln w="3175">
                  <a:noFill/>
                </a:ln>
                <a:solidFill>
                  <a:srgbClr val="FFFFFF"/>
                </a:solidFill>
                <a:latin typeface="Segoe UI Semibold"/>
                <a:cs typeface="Segoe UI" pitchFamily="34" charset="0"/>
              </a:rPr>
              <a:t>Azure </a:t>
            </a:r>
            <a:r>
              <a:rPr lang="en-US" spc="-50">
                <a:ln w="3175">
                  <a:noFill/>
                </a:ln>
                <a:solidFill>
                  <a:srgbClr val="FFFFFF"/>
                </a:solidFill>
                <a:latin typeface="Segoe UI Semibold"/>
                <a:cs typeface="Segoe UI" pitchFamily="34" charset="0"/>
                <a:hlinkClick r:id="rId4"/>
              </a:rPr>
              <a:t>docs</a:t>
            </a:r>
            <a:endParaRPr lang="en-US" spc="-50">
              <a:ln w="3175">
                <a:noFill/>
              </a:ln>
              <a:solidFill>
                <a:srgbClr val="FFFFFF"/>
              </a:solidFill>
              <a:latin typeface="Segoe UI Semibold"/>
              <a:cs typeface="Segoe UI" pitchFamily="34" charset="0"/>
            </a:endParaRPr>
          </a:p>
          <a:p>
            <a:pPr marL="514350" lvl="1" indent="-285750">
              <a:buFont typeface="Arial" panose="020B0604020202020204" pitchFamily="34" charset="0"/>
              <a:buChar char="•"/>
            </a:pPr>
            <a:r>
              <a:rPr lang="en-US" spc="-50">
                <a:ln w="3175">
                  <a:noFill/>
                </a:ln>
                <a:solidFill>
                  <a:srgbClr val="FFFFFF"/>
                </a:solidFill>
                <a:latin typeface="Segoe UI Semibold"/>
                <a:cs typeface="Segoe UI" pitchFamily="34" charset="0"/>
                <a:hlinkClick r:id="rId5"/>
              </a:rPr>
              <a:t>Help</a:t>
            </a:r>
            <a:r>
              <a:rPr lang="en-US" spc="-50">
                <a:ln w="3175">
                  <a:noFill/>
                </a:ln>
                <a:solidFill>
                  <a:srgbClr val="FFFFFF"/>
                </a:solidFill>
                <a:latin typeface="Segoe UI Semibold"/>
                <a:cs typeface="Segoe UI" pitchFamily="34" charset="0"/>
              </a:rPr>
              <a:t> cluster</a:t>
            </a:r>
          </a:p>
        </p:txBody>
      </p:sp>
      <p:pic>
        <p:nvPicPr>
          <p:cNvPr id="13" name="Picture 12" descr="Icon&#10;&#10;Description automatically generated">
            <a:extLst>
              <a:ext uri="{FF2B5EF4-FFF2-40B4-BE49-F238E27FC236}">
                <a16:creationId xmlns:a16="http://schemas.microsoft.com/office/drawing/2014/main" id="{C1BF1C9E-CC41-4F6D-9A59-ABE8F46872E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pic>
        <p:nvPicPr>
          <p:cNvPr id="3074" name="Picture 2">
            <a:extLst>
              <a:ext uri="{FF2B5EF4-FFF2-40B4-BE49-F238E27FC236}">
                <a16:creationId xmlns:a16="http://schemas.microsoft.com/office/drawing/2014/main" id="{C8365D1D-A2F7-92F2-9E94-99508FF8A23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8923" y="3387757"/>
            <a:ext cx="3171598" cy="16888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E488D87-046A-02C5-1E92-04483F560F6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67252" y="3387757"/>
            <a:ext cx="2990299" cy="23245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12064A-A951-C149-B1FA-F64505FDB6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02786" y="3387757"/>
            <a:ext cx="4483835" cy="2391065"/>
          </a:xfrm>
          <a:prstGeom prst="rect">
            <a:avLst/>
          </a:prstGeom>
        </p:spPr>
      </p:pic>
      <p:sp>
        <p:nvSpPr>
          <p:cNvPr id="4" name="TextBox 3">
            <a:extLst>
              <a:ext uri="{FF2B5EF4-FFF2-40B4-BE49-F238E27FC236}">
                <a16:creationId xmlns:a16="http://schemas.microsoft.com/office/drawing/2014/main" id="{F30CFE9C-E5AA-B6AC-6232-E66AF1414018}"/>
              </a:ext>
            </a:extLst>
          </p:cNvPr>
          <p:cNvSpPr txBox="1"/>
          <p:nvPr/>
        </p:nvSpPr>
        <p:spPr>
          <a:xfrm>
            <a:off x="5159377" y="6027092"/>
            <a:ext cx="6738936" cy="461665"/>
          </a:xfrm>
          <a:prstGeom prst="rect">
            <a:avLst/>
          </a:prstGeom>
          <a:noFill/>
        </p:spPr>
        <p:txBody>
          <a:bodyPr wrap="square" lIns="91440" tIns="45720" rIns="91440" bIns="45720" anchor="t">
            <a:spAutoFit/>
          </a:bodyPr>
          <a:lstStyle/>
          <a:p>
            <a:r>
              <a:rPr lang="en-US" sz="2400">
                <a:solidFill>
                  <a:srgbClr val="1199FF"/>
                </a:solidFill>
              </a:rPr>
              <a:t>| join us: </a:t>
            </a:r>
            <a:r>
              <a:rPr lang="en-US" sz="2400">
                <a:solidFill>
                  <a:srgbClr val="1199FF"/>
                </a:solidFill>
                <a:hlinkClick r:id="rId10"/>
              </a:rPr>
              <a:t>kuspart@microsoft.com</a:t>
            </a:r>
            <a:r>
              <a:rPr lang="en-US" sz="2400">
                <a:solidFill>
                  <a:srgbClr val="1199FF"/>
                </a:solidFill>
              </a:rPr>
              <a:t> </a:t>
            </a:r>
            <a:endParaRPr lang="en-US" sz="2400"/>
          </a:p>
        </p:txBody>
      </p:sp>
    </p:spTree>
    <p:extLst>
      <p:ext uri="{BB962C8B-B14F-4D97-AF65-F5344CB8AC3E}">
        <p14:creationId xmlns:p14="http://schemas.microsoft.com/office/powerpoint/2010/main" val="40508497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E64-4A9D-FDD8-46E2-E5F53AB69CFE}"/>
              </a:ext>
            </a:extLst>
          </p:cNvPr>
          <p:cNvSpPr>
            <a:spLocks noGrp="1"/>
          </p:cNvSpPr>
          <p:nvPr>
            <p:ph type="title"/>
          </p:nvPr>
        </p:nvSpPr>
        <p:spPr>
          <a:xfrm>
            <a:off x="586740" y="536713"/>
            <a:ext cx="11018520" cy="553998"/>
          </a:xfrm>
        </p:spPr>
        <p:txBody>
          <a:bodyPr>
            <a:normAutofit fontScale="90000"/>
          </a:bodyPr>
          <a:lstStyle/>
          <a:p>
            <a:r>
              <a:rPr lang="en-US">
                <a:solidFill>
                  <a:srgbClr val="00B0F0"/>
                </a:solidFill>
                <a:hlinkClick r:id="rId2"/>
              </a:rPr>
              <a:t>https://aka.ms/ADX.links</a:t>
            </a:r>
            <a:r>
              <a:rPr lang="en-US">
                <a:solidFill>
                  <a:srgbClr val="00B0F0"/>
                </a:solidFill>
              </a:rPr>
              <a:t>  </a:t>
            </a:r>
            <a:endParaRPr lang="en-IL">
              <a:solidFill>
                <a:srgbClr val="00B0F0"/>
              </a:solidFill>
            </a:endParaRPr>
          </a:p>
        </p:txBody>
      </p:sp>
      <p:pic>
        <p:nvPicPr>
          <p:cNvPr id="8" name="Picture 7">
            <a:extLst>
              <a:ext uri="{FF2B5EF4-FFF2-40B4-BE49-F238E27FC236}">
                <a16:creationId xmlns:a16="http://schemas.microsoft.com/office/drawing/2014/main" id="{7C7D6DFB-EF86-93F2-69D3-49F5248157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74856" y="1351440"/>
            <a:ext cx="4439971" cy="4852992"/>
          </a:xfrm>
          <a:prstGeom prst="rect">
            <a:avLst/>
          </a:prstGeom>
        </p:spPr>
      </p:pic>
      <p:pic>
        <p:nvPicPr>
          <p:cNvPr id="10" name="Picture 9">
            <a:extLst>
              <a:ext uri="{FF2B5EF4-FFF2-40B4-BE49-F238E27FC236}">
                <a16:creationId xmlns:a16="http://schemas.microsoft.com/office/drawing/2014/main" id="{45D42F06-32CA-A148-0F32-9C9FD42DC0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9156" y="1351440"/>
            <a:ext cx="4392315" cy="4071757"/>
          </a:xfrm>
          <a:prstGeom prst="rect">
            <a:avLst/>
          </a:prstGeom>
        </p:spPr>
      </p:pic>
    </p:spTree>
    <p:extLst>
      <p:ext uri="{BB962C8B-B14F-4D97-AF65-F5344CB8AC3E}">
        <p14:creationId xmlns:p14="http://schemas.microsoft.com/office/powerpoint/2010/main" val="233304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ure Data Explorer In-A-Day">
            <a:extLst>
              <a:ext uri="{FF2B5EF4-FFF2-40B4-BE49-F238E27FC236}">
                <a16:creationId xmlns:a16="http://schemas.microsoft.com/office/drawing/2014/main" id="{5A590921-4F9F-DCF4-137A-E12019DBF12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6997" y="2087644"/>
            <a:ext cx="1818849" cy="1818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zure Data Explorer Microhack">
            <a:extLst>
              <a:ext uri="{FF2B5EF4-FFF2-40B4-BE49-F238E27FC236}">
                <a16:creationId xmlns:a16="http://schemas.microsoft.com/office/drawing/2014/main" id="{D6461299-D214-7F38-1713-1802CF6D85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79389" y="2061780"/>
            <a:ext cx="1818849" cy="1818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EC18DF90-DB42-BE8E-70C0-36F54D40088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51781" y="2355374"/>
            <a:ext cx="1495008" cy="1495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8713D8-A5E4-F712-4886-108B867E22B8}"/>
              </a:ext>
            </a:extLst>
          </p:cNvPr>
          <p:cNvSpPr txBox="1"/>
          <p:nvPr/>
        </p:nvSpPr>
        <p:spPr>
          <a:xfrm>
            <a:off x="4994327" y="4090662"/>
            <a:ext cx="1809915" cy="646331"/>
          </a:xfrm>
          <a:prstGeom prst="rect">
            <a:avLst/>
          </a:prstGeom>
          <a:noFill/>
        </p:spPr>
        <p:txBody>
          <a:bodyPr wrap="square">
            <a:spAutoFit/>
          </a:bodyPr>
          <a:lstStyle/>
          <a:p>
            <a:pPr algn="ctr"/>
            <a:r>
              <a:rPr lang="en-US">
                <a:solidFill>
                  <a:schemeClr val="accent2">
                    <a:lumMod val="75000"/>
                  </a:schemeClr>
                </a:solidFill>
                <a:hlinkClick r:id="rId5">
                  <a:extLst>
                    <a:ext uri="{A12FA001-AC4F-418D-AE19-62706E023703}">
                      <ahyp:hlinkClr xmlns:ahyp="http://schemas.microsoft.com/office/drawing/2018/hyperlinkcolor" val="tx"/>
                    </a:ext>
                  </a:extLst>
                </a:hlinkClick>
              </a:rPr>
              <a:t>Kusto Detective Agency</a:t>
            </a:r>
            <a:endParaRPr lang="en-US">
              <a:solidFill>
                <a:schemeClr val="accent2">
                  <a:lumMod val="75000"/>
                </a:schemeClr>
              </a:solidFill>
            </a:endParaRPr>
          </a:p>
        </p:txBody>
      </p:sp>
      <p:sp>
        <p:nvSpPr>
          <p:cNvPr id="6" name="TextBox 5">
            <a:extLst>
              <a:ext uri="{FF2B5EF4-FFF2-40B4-BE49-F238E27FC236}">
                <a16:creationId xmlns:a16="http://schemas.microsoft.com/office/drawing/2014/main" id="{FD6BB8A6-3F26-B1C5-52D8-BF06D4AF5134}"/>
              </a:ext>
            </a:extLst>
          </p:cNvPr>
          <p:cNvSpPr txBox="1"/>
          <p:nvPr/>
        </p:nvSpPr>
        <p:spPr>
          <a:xfrm>
            <a:off x="208616" y="4090662"/>
            <a:ext cx="2615609" cy="369332"/>
          </a:xfrm>
          <a:prstGeom prst="rect">
            <a:avLst/>
          </a:prstGeom>
          <a:noFill/>
        </p:spPr>
        <p:txBody>
          <a:bodyPr wrap="square">
            <a:spAutoFit/>
          </a:bodyPr>
          <a:lstStyle/>
          <a:p>
            <a:pPr algn="ctr"/>
            <a:r>
              <a:rPr lang="en-US">
                <a:solidFill>
                  <a:schemeClr val="accent2">
                    <a:lumMod val="75000"/>
                  </a:schemeClr>
                </a:solidFill>
                <a:hlinkClick r:id="rId6">
                  <a:extLst>
                    <a:ext uri="{A12FA001-AC4F-418D-AE19-62706E023703}">
                      <ahyp:hlinkClr xmlns:ahyp="http://schemas.microsoft.com/office/drawing/2018/hyperlinkcolor" val="tx"/>
                    </a:ext>
                  </a:extLst>
                </a:hlinkClick>
              </a:rPr>
              <a:t>ADX-in-a-Day</a:t>
            </a:r>
            <a:endParaRPr lang="en-US">
              <a:solidFill>
                <a:schemeClr val="accent2">
                  <a:lumMod val="75000"/>
                </a:schemeClr>
              </a:solidFill>
            </a:endParaRPr>
          </a:p>
        </p:txBody>
      </p:sp>
      <p:sp>
        <p:nvSpPr>
          <p:cNvPr id="7" name="TextBox 6">
            <a:extLst>
              <a:ext uri="{FF2B5EF4-FFF2-40B4-BE49-F238E27FC236}">
                <a16:creationId xmlns:a16="http://schemas.microsoft.com/office/drawing/2014/main" id="{299D12BD-5EE1-B7CF-62E2-1AA9E7065FB7}"/>
              </a:ext>
            </a:extLst>
          </p:cNvPr>
          <p:cNvSpPr txBox="1"/>
          <p:nvPr/>
        </p:nvSpPr>
        <p:spPr>
          <a:xfrm>
            <a:off x="2481008" y="4090662"/>
            <a:ext cx="2615609" cy="369332"/>
          </a:xfrm>
          <a:prstGeom prst="rect">
            <a:avLst/>
          </a:prstGeom>
          <a:noFill/>
        </p:spPr>
        <p:txBody>
          <a:bodyPr wrap="square">
            <a:spAutoFit/>
          </a:bodyPr>
          <a:lstStyle/>
          <a:p>
            <a:pPr algn="ctr"/>
            <a:r>
              <a:rPr lang="en-US">
                <a:solidFill>
                  <a:schemeClr val="accent2">
                    <a:lumMod val="75000"/>
                  </a:schemeClr>
                </a:solidFill>
                <a:hlinkClick r:id="rId7">
                  <a:extLst>
                    <a:ext uri="{A12FA001-AC4F-418D-AE19-62706E023703}">
                      <ahyp:hlinkClr xmlns:ahyp="http://schemas.microsoft.com/office/drawing/2018/hyperlinkcolor" val="tx"/>
                    </a:ext>
                  </a:extLst>
                </a:hlinkClick>
              </a:rPr>
              <a:t>ADX </a:t>
            </a:r>
            <a:r>
              <a:rPr lang="en-US" err="1">
                <a:solidFill>
                  <a:schemeClr val="accent2">
                    <a:lumMod val="75000"/>
                  </a:schemeClr>
                </a:solidFill>
                <a:hlinkClick r:id="rId7">
                  <a:extLst>
                    <a:ext uri="{A12FA001-AC4F-418D-AE19-62706E023703}">
                      <ahyp:hlinkClr xmlns:ahyp="http://schemas.microsoft.com/office/drawing/2018/hyperlinkcolor" val="tx"/>
                    </a:ext>
                  </a:extLst>
                </a:hlinkClick>
              </a:rPr>
              <a:t>Microhack</a:t>
            </a:r>
            <a:endParaRPr lang="en-US">
              <a:solidFill>
                <a:schemeClr val="accent2">
                  <a:lumMod val="75000"/>
                </a:schemeClr>
              </a:solidFill>
            </a:endParaRPr>
          </a:p>
        </p:txBody>
      </p:sp>
      <p:pic>
        <p:nvPicPr>
          <p:cNvPr id="8" name="Picture 7">
            <a:extLst>
              <a:ext uri="{FF2B5EF4-FFF2-40B4-BE49-F238E27FC236}">
                <a16:creationId xmlns:a16="http://schemas.microsoft.com/office/drawing/2014/main" id="{67B19208-AF47-2D24-8349-7A089E4346D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100332" y="2262135"/>
            <a:ext cx="2190863" cy="1511378"/>
          </a:xfrm>
          <a:prstGeom prst="rect">
            <a:avLst/>
          </a:prstGeom>
        </p:spPr>
      </p:pic>
      <p:pic>
        <p:nvPicPr>
          <p:cNvPr id="9" name="Picture 8">
            <a:extLst>
              <a:ext uri="{FF2B5EF4-FFF2-40B4-BE49-F238E27FC236}">
                <a16:creationId xmlns:a16="http://schemas.microsoft.com/office/drawing/2014/main" id="{3164BC36-2765-8E3F-7A4E-421B32582F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44739" y="2231886"/>
            <a:ext cx="1800786" cy="1590878"/>
          </a:xfrm>
          <a:prstGeom prst="rect">
            <a:avLst/>
          </a:prstGeom>
        </p:spPr>
      </p:pic>
      <p:sp>
        <p:nvSpPr>
          <p:cNvPr id="10" name="TextBox 9">
            <a:extLst>
              <a:ext uri="{FF2B5EF4-FFF2-40B4-BE49-F238E27FC236}">
                <a16:creationId xmlns:a16="http://schemas.microsoft.com/office/drawing/2014/main" id="{CC1184D2-ACDB-5559-1027-04A0DE4B5ABA}"/>
              </a:ext>
            </a:extLst>
          </p:cNvPr>
          <p:cNvSpPr txBox="1"/>
          <p:nvPr/>
        </p:nvSpPr>
        <p:spPr>
          <a:xfrm>
            <a:off x="7100332" y="4090662"/>
            <a:ext cx="2190863" cy="923330"/>
          </a:xfrm>
          <a:prstGeom prst="rect">
            <a:avLst/>
          </a:prstGeom>
          <a:noFill/>
        </p:spPr>
        <p:txBody>
          <a:bodyPr wrap="square">
            <a:spAutoFit/>
          </a:bodyPr>
          <a:lstStyle/>
          <a:p>
            <a:pPr algn="ctr"/>
            <a:r>
              <a:rPr lang="en-US">
                <a:solidFill>
                  <a:schemeClr val="accent2">
                    <a:lumMod val="75000"/>
                  </a:schemeClr>
                </a:solidFill>
                <a:hlinkClick r:id="rId10">
                  <a:extLst>
                    <a:ext uri="{A12FA001-AC4F-418D-AE19-62706E023703}">
                      <ahyp:hlinkClr xmlns:ahyp="http://schemas.microsoft.com/office/drawing/2018/hyperlinkcolor" val="tx"/>
                    </a:ext>
                  </a:extLst>
                </a:hlinkClick>
              </a:rPr>
              <a:t>MS Learn module on Azure Data Explorer</a:t>
            </a:r>
            <a:endParaRPr lang="en-US">
              <a:solidFill>
                <a:schemeClr val="accent2">
                  <a:lumMod val="75000"/>
                </a:schemeClr>
              </a:solidFill>
            </a:endParaRPr>
          </a:p>
        </p:txBody>
      </p:sp>
      <p:sp>
        <p:nvSpPr>
          <p:cNvPr id="11" name="TextBox 10">
            <a:extLst>
              <a:ext uri="{FF2B5EF4-FFF2-40B4-BE49-F238E27FC236}">
                <a16:creationId xmlns:a16="http://schemas.microsoft.com/office/drawing/2014/main" id="{D523632E-EF06-27AD-357A-083CB99C2144}"/>
              </a:ext>
            </a:extLst>
          </p:cNvPr>
          <p:cNvSpPr txBox="1"/>
          <p:nvPr/>
        </p:nvSpPr>
        <p:spPr>
          <a:xfrm>
            <a:off x="9549700" y="4090662"/>
            <a:ext cx="2190863" cy="923330"/>
          </a:xfrm>
          <a:prstGeom prst="rect">
            <a:avLst/>
          </a:prstGeom>
          <a:noFill/>
        </p:spPr>
        <p:txBody>
          <a:bodyPr wrap="square">
            <a:spAutoFit/>
          </a:bodyPr>
          <a:lstStyle/>
          <a:p>
            <a:pPr algn="ctr"/>
            <a:r>
              <a:rPr lang="en-US">
                <a:solidFill>
                  <a:schemeClr val="accent2">
                    <a:lumMod val="75000"/>
                  </a:schemeClr>
                </a:solidFill>
                <a:hlinkClick r:id="rId11">
                  <a:extLst>
                    <a:ext uri="{A12FA001-AC4F-418D-AE19-62706E023703}">
                      <ahyp:hlinkClr xmlns:ahyp="http://schemas.microsoft.com/office/drawing/2018/hyperlinkcolor" val="tx"/>
                    </a:ext>
                  </a:extLst>
                </a:hlinkClick>
              </a:rPr>
              <a:t>Pluralsight Course on Azure Data Explorer</a:t>
            </a:r>
            <a:endParaRPr lang="en-US">
              <a:solidFill>
                <a:schemeClr val="accent2">
                  <a:lumMod val="75000"/>
                </a:schemeClr>
              </a:solidFill>
            </a:endParaRPr>
          </a:p>
        </p:txBody>
      </p:sp>
      <p:sp>
        <p:nvSpPr>
          <p:cNvPr id="14" name="Title 13">
            <a:extLst>
              <a:ext uri="{FF2B5EF4-FFF2-40B4-BE49-F238E27FC236}">
                <a16:creationId xmlns:a16="http://schemas.microsoft.com/office/drawing/2014/main" id="{B4F7DD34-8B29-640C-F801-B1893CD67DD6}"/>
              </a:ext>
            </a:extLst>
          </p:cNvPr>
          <p:cNvSpPr>
            <a:spLocks noGrp="1"/>
          </p:cNvSpPr>
          <p:nvPr>
            <p:ph type="title"/>
          </p:nvPr>
        </p:nvSpPr>
        <p:spPr/>
        <p:txBody>
          <a:bodyPr>
            <a:normAutofit fontScale="90000"/>
          </a:bodyPr>
          <a:lstStyle/>
          <a:p>
            <a:r>
              <a:rPr lang="en-US"/>
              <a:t>ADX Learning Programs</a:t>
            </a:r>
          </a:p>
        </p:txBody>
      </p:sp>
    </p:spTree>
    <p:extLst>
      <p:ext uri="{BB962C8B-B14F-4D97-AF65-F5344CB8AC3E}">
        <p14:creationId xmlns:p14="http://schemas.microsoft.com/office/powerpoint/2010/main" val="6906428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normAutofit fontScale="90000"/>
          </a:bodyPr>
          <a:lstStyle/>
          <a:p>
            <a:r>
              <a:rPr lang="en-US"/>
              <a:t>ADX Partner Program </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47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a:gradFill>
                  <a:gsLst>
                    <a:gs pos="0">
                      <a:srgbClr val="27A7FD"/>
                    </a:gs>
                    <a:gs pos="100000">
                      <a:schemeClr val="accent1">
                        <a:lumMod val="60000"/>
                        <a:lumOff val="40000"/>
                      </a:schemeClr>
                    </a:gs>
                  </a:gsLst>
                  <a:lin ang="2700000" scaled="0"/>
                </a:gradFill>
              </a:rPr>
              <a:t>Free POC for ADX/SDX resources</a:t>
            </a:r>
          </a:p>
          <a:p>
            <a:pPr marL="514350" lvl="1" indent="-285750">
              <a:buFont typeface="Arial" panose="020B0604020202020204" pitchFamily="34" charset="0"/>
              <a:buChar char="•"/>
            </a:pPr>
            <a:r>
              <a:rPr lang="en-US" spc="-50">
                <a:ln w="3175">
                  <a:noFill/>
                </a:ln>
                <a:solidFill>
                  <a:srgbClr val="FFFFFF"/>
                </a:solidFill>
                <a:latin typeface="Segoe UI Semibold"/>
                <a:cs typeface="Segoe UI" pitchFamily="34" charset="0"/>
              </a:rPr>
              <a:t>No charges on the Kusto resources </a:t>
            </a:r>
          </a:p>
          <a:p>
            <a:pPr marL="514350" lvl="1" indent="-285750">
              <a:buFont typeface="Arial" panose="020B0604020202020204" pitchFamily="34" charset="0"/>
              <a:buChar char="•"/>
            </a:pPr>
            <a:r>
              <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rPr>
              <a:t>Well defined POC scope and goals </a:t>
            </a:r>
          </a:p>
          <a:p>
            <a:pPr marL="514350" lvl="1" indent="-285750">
              <a:buFont typeface="Arial" panose="020B0604020202020204" pitchFamily="34" charset="0"/>
              <a:buChar char="•"/>
            </a:pPr>
            <a:r>
              <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hlinkClick r:id="rId3"/>
              </a:rPr>
              <a:t>https://aka.ms/adx.freepoc.request</a:t>
            </a:r>
            <a:endPar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a:p>
            <a:pPr marL="0" indent="0">
              <a:buNone/>
            </a:pPr>
            <a:r>
              <a:rPr lang="en-US" sz="2400" b="1">
                <a:gradFill>
                  <a:gsLst>
                    <a:gs pos="0">
                      <a:srgbClr val="27A7FD"/>
                    </a:gs>
                    <a:gs pos="100000">
                      <a:schemeClr val="accent1">
                        <a:lumMod val="60000"/>
                        <a:lumOff val="40000"/>
                      </a:schemeClr>
                    </a:gs>
                  </a:gsLst>
                  <a:lin ang="2700000" scaled="0"/>
                </a:gradFill>
              </a:rPr>
              <a:t>Partner ECIF for AMD powered deployments </a:t>
            </a:r>
          </a:p>
          <a:p>
            <a:pPr marL="514350" lvl="1" indent="-285750">
              <a:buFont typeface="Arial" panose="020B0604020202020204" pitchFamily="34" charset="0"/>
              <a:buChar char="•"/>
            </a:pPr>
            <a:r>
              <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hlinkClick r:id="rId4"/>
              </a:rPr>
              <a:t>AAAP</a:t>
            </a:r>
            <a:r>
              <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rPr>
              <a:t> ECIF offer &amp; </a:t>
            </a:r>
            <a:r>
              <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hlinkClick r:id="rId5"/>
              </a:rPr>
              <a:t>blog post</a:t>
            </a:r>
            <a:endParaRPr kumimoji="0" lang="en-US"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a:p>
            <a:pPr marL="0" indent="0">
              <a:buNone/>
            </a:pPr>
            <a:r>
              <a:rPr lang="en-US" sz="2400" b="1">
                <a:gradFill>
                  <a:gsLst>
                    <a:gs pos="0">
                      <a:srgbClr val="27A7FD"/>
                    </a:gs>
                    <a:gs pos="100000">
                      <a:schemeClr val="accent1">
                        <a:lumMod val="60000"/>
                        <a:lumOff val="40000"/>
                      </a:schemeClr>
                    </a:gs>
                  </a:gsLst>
                  <a:lin ang="2700000" scaled="0"/>
                </a:gradFill>
              </a:rPr>
              <a:t>Training, upskilling and technical backup during projects</a:t>
            </a:r>
          </a:p>
          <a:p>
            <a:pPr marL="0" indent="0">
              <a:buNone/>
            </a:pPr>
            <a:r>
              <a:rPr lang="en-US" sz="2400" b="1">
                <a:gradFill>
                  <a:gsLst>
                    <a:gs pos="0">
                      <a:srgbClr val="27A7FD"/>
                    </a:gs>
                    <a:gs pos="100000">
                      <a:schemeClr val="accent1">
                        <a:lumMod val="60000"/>
                        <a:lumOff val="40000"/>
                      </a:schemeClr>
                    </a:gs>
                  </a:gsLst>
                  <a:lin ang="2700000" scaled="0"/>
                </a:gradFill>
              </a:rPr>
              <a:t>Find my partner</a:t>
            </a:r>
          </a:p>
          <a:p>
            <a:pPr marL="514350" lvl="1" indent="-285750">
              <a:buFont typeface="Arial" panose="020B0604020202020204" pitchFamily="34" charset="0"/>
              <a:buChar char="•"/>
            </a:pPr>
            <a:r>
              <a:rPr lang="en-US" spc="-50">
                <a:ln w="3175">
                  <a:noFill/>
                </a:ln>
                <a:solidFill>
                  <a:srgbClr val="FFFFFF"/>
                </a:solidFill>
                <a:latin typeface="Segoe UI Semibold"/>
                <a:cs typeface="Segoe UI" pitchFamily="34" charset="0"/>
              </a:rPr>
              <a:t>Connect customers and partners faster</a:t>
            </a:r>
          </a:p>
        </p:txBody>
      </p:sp>
      <p:pic>
        <p:nvPicPr>
          <p:cNvPr id="13" name="Picture 12" descr="Icon&#10;&#10;Description automatically generated">
            <a:extLst>
              <a:ext uri="{FF2B5EF4-FFF2-40B4-BE49-F238E27FC236}">
                <a16:creationId xmlns:a16="http://schemas.microsoft.com/office/drawing/2014/main" id="{C1BF1C9E-CC41-4F6D-9A59-ABE8F46872E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sp>
        <p:nvSpPr>
          <p:cNvPr id="7" name="TextBox 6">
            <a:extLst>
              <a:ext uri="{FF2B5EF4-FFF2-40B4-BE49-F238E27FC236}">
                <a16:creationId xmlns:a16="http://schemas.microsoft.com/office/drawing/2014/main" id="{931F7F57-D8C5-42E1-B392-6002D8C6DF78}"/>
              </a:ext>
            </a:extLst>
          </p:cNvPr>
          <p:cNvSpPr txBox="1"/>
          <p:nvPr/>
        </p:nvSpPr>
        <p:spPr>
          <a:xfrm>
            <a:off x="5159377" y="6027092"/>
            <a:ext cx="6738936" cy="461665"/>
          </a:xfrm>
          <a:prstGeom prst="rect">
            <a:avLst/>
          </a:prstGeom>
          <a:noFill/>
        </p:spPr>
        <p:txBody>
          <a:bodyPr wrap="square" lIns="91440" tIns="45720" rIns="91440" bIns="45720" anchor="t">
            <a:spAutoFit/>
          </a:bodyPr>
          <a:lstStyle/>
          <a:p>
            <a:r>
              <a:rPr lang="en-US" sz="2400">
                <a:solidFill>
                  <a:srgbClr val="1199FF"/>
                </a:solidFill>
              </a:rPr>
              <a:t>| join us: </a:t>
            </a:r>
            <a:r>
              <a:rPr lang="en-US" sz="2400"/>
              <a:t>https://aka.ms/adx.partnersinfo</a:t>
            </a:r>
          </a:p>
        </p:txBody>
      </p:sp>
    </p:spTree>
    <p:extLst>
      <p:ext uri="{BB962C8B-B14F-4D97-AF65-F5344CB8AC3E}">
        <p14:creationId xmlns:p14="http://schemas.microsoft.com/office/powerpoint/2010/main" val="3122060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83470" y="2744610"/>
            <a:ext cx="548640" cy="54864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421261" y="520052"/>
            <a:ext cx="90678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 does it all—in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331124" y="1150288"/>
            <a:ext cx="10438599"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 end-to-end analytics platform that brings together all the data and analytics tools that organizations need to go from the data lake to the business user</a:t>
            </a:r>
            <a:endParaRPr kumimoji="0" lang="en-US" sz="18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70346" y="2802468"/>
            <a:ext cx="456310" cy="4572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Integration</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602387" y="2802468"/>
            <a:ext cx="456310" cy="4572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Engineering</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4234199" y="2810765"/>
            <a:ext cx="456310" cy="4572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5866011" y="2802468"/>
            <a:ext cx="456310" cy="4572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Science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497823" y="2790330"/>
            <a:ext cx="456310" cy="4572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Real Time Analytics</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UNIFIED</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SaaS product experience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4728526" y="4755025"/>
            <a:ext cx="285237" cy="285795"/>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5096814" y="4571838"/>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Unified data foundation</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5541926" y="48457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err="1">
                <a:ln>
                  <a:noFill/>
                </a:ln>
                <a:solidFill>
                  <a:srgbClr val="2F2F2F"/>
                </a:solidFill>
                <a:effectLst/>
                <a:uLnTx/>
                <a:uFillTx/>
                <a:latin typeface="Segoe UI" panose="020B0502040204020203" pitchFamily="34" charset="0"/>
                <a:ea typeface="+mn-ea"/>
                <a:cs typeface="Segoe UI" panose="020B0502040204020203" pitchFamily="34" charset="0"/>
              </a:rPr>
              <a:t>OneLake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637950" y="2744610"/>
            <a:ext cx="557897" cy="557897"/>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Observability</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Security and governance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Compute and storage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model</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7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a:xfrm>
            <a:off x="588263" y="585788"/>
            <a:ext cx="3182027" cy="1173781"/>
          </a:xfrm>
        </p:spPr>
        <p:txBody>
          <a:bodyPr/>
          <a:lstStyle/>
          <a:p>
            <a:r>
              <a:rPr lang="en-US"/>
              <a:t>Get started today</a:t>
            </a:r>
          </a:p>
        </p:txBody>
      </p:sp>
      <p:sp>
        <p:nvSpPr>
          <p:cNvPr id="13" name="Oval 12">
            <a:extLst>
              <a:ext uri="{FF2B5EF4-FFF2-40B4-BE49-F238E27FC236}">
                <a16:creationId xmlns:a16="http://schemas.microsoft.com/office/drawing/2014/main" id="{54524932-36A4-CF42-88A8-9231DEBCC628}"/>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monitor" title="Icon of a monitor">
            <a:extLst>
              <a:ext uri="{FF2B5EF4-FFF2-40B4-BE49-F238E27FC236}">
                <a16:creationId xmlns:a16="http://schemas.microsoft.com/office/drawing/2014/main" id="{9F882B3F-F7CE-964D-7FE9-D3B11A2A8B84}"/>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Text Placeholder 5">
            <a:extLst>
              <a:ext uri="{FF2B5EF4-FFF2-40B4-BE49-F238E27FC236}">
                <a16:creationId xmlns:a16="http://schemas.microsoft.com/office/drawing/2014/main" id="{86FF6BEA-5372-0C41-B6DE-C3599E189E55}"/>
              </a:ext>
            </a:extLst>
          </p:cNvPr>
          <p:cNvSpPr txBox="1">
            <a:spLocks/>
          </p:cNvSpPr>
          <p:nvPr/>
        </p:nvSpPr>
        <p:spPr>
          <a:xfrm>
            <a:off x="6688819" y="1365614"/>
            <a:ext cx="491491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Explore the product here: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2"/>
              </a:rPr>
              <a:t>https://aka.ms/try-fabric-rta</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7" name="Oval 6">
            <a:extLst>
              <a:ext uri="{FF2B5EF4-FFF2-40B4-BE49-F238E27FC236}">
                <a16:creationId xmlns:a16="http://schemas.microsoft.com/office/drawing/2014/main" id="{211D4C62-C2C3-6271-AAC0-FB9D49BF8E49}"/>
              </a:ext>
              <a:ext uri="{C183D7F6-B498-43B3-948B-1728B52AA6E4}">
                <adec:decorative xmlns:adec="http://schemas.microsoft.com/office/drawing/2017/decorative" val="1"/>
              </a:ext>
            </a:extLst>
          </p:cNvPr>
          <p:cNvSpPr/>
          <p:nvPr/>
        </p:nvSpPr>
        <p:spPr bwMode="auto">
          <a:xfrm>
            <a:off x="5153167" y="22642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255749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 Placeholder 5">
            <a:extLst>
              <a:ext uri="{FF2B5EF4-FFF2-40B4-BE49-F238E27FC236}">
                <a16:creationId xmlns:a16="http://schemas.microsoft.com/office/drawing/2014/main" id="{0D0A9A2F-9EDE-754E-865E-EE5BD76ECCF8}"/>
              </a:ext>
            </a:extLst>
          </p:cNvPr>
          <p:cNvSpPr txBox="1">
            <a:spLocks/>
          </p:cNvSpPr>
          <p:nvPr/>
        </p:nvSpPr>
        <p:spPr>
          <a:xfrm>
            <a:off x="6688819" y="2620301"/>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8" name="Oval 7">
            <a:extLst>
              <a:ext uri="{FF2B5EF4-FFF2-40B4-BE49-F238E27FC236}">
                <a16:creationId xmlns:a16="http://schemas.microsoft.com/office/drawing/2014/main" id="{F38C4138-1A9C-240F-ED3D-6E0E2E17E36A}"/>
              </a:ext>
              <a:ext uri="{C183D7F6-B498-43B3-948B-1728B52AA6E4}">
                <adec:decorative xmlns:adec="http://schemas.microsoft.com/office/drawing/2017/decorative" val="1"/>
              </a:ext>
            </a:extLst>
          </p:cNvPr>
          <p:cNvSpPr/>
          <p:nvPr/>
        </p:nvSpPr>
        <p:spPr bwMode="auto">
          <a:xfrm>
            <a:off x="5153167" y="36090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Page2_E7C3" title="Icon of a document">
            <a:extLst>
              <a:ext uri="{FF2B5EF4-FFF2-40B4-BE49-F238E27FC236}">
                <a16:creationId xmlns:a16="http://schemas.microsoft.com/office/drawing/2014/main" id="{478E5C74-A9E2-AA76-43BE-072ABA1C91CC}"/>
              </a:ext>
            </a:extLst>
          </p:cNvPr>
          <p:cNvSpPr>
            <a:spLocks noChangeAspect="1" noEditPoints="1"/>
          </p:cNvSpPr>
          <p:nvPr/>
        </p:nvSpPr>
        <p:spPr bwMode="auto">
          <a:xfrm>
            <a:off x="5485998" y="3905347"/>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913630CC-A71A-5442-BEE0-EB67720B5DAA}"/>
              </a:ext>
            </a:extLst>
          </p:cNvPr>
          <p:cNvSpPr txBox="1">
            <a:spLocks/>
          </p:cNvSpPr>
          <p:nvPr/>
        </p:nvSpPr>
        <p:spPr>
          <a:xfrm>
            <a:off x="6688819" y="396511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
        <p:nvSpPr>
          <p:cNvPr id="9" name="Oval 8">
            <a:extLst>
              <a:ext uri="{FF2B5EF4-FFF2-40B4-BE49-F238E27FC236}">
                <a16:creationId xmlns:a16="http://schemas.microsoft.com/office/drawing/2014/main" id="{EB4DE3D8-3846-A9D9-8916-89E11A90A6AF}"/>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Dictionary_E82D" title="Icon of a book">
            <a:extLst>
              <a:ext uri="{FF2B5EF4-FFF2-40B4-BE49-F238E27FC236}">
                <a16:creationId xmlns:a16="http://schemas.microsoft.com/office/drawing/2014/main" id="{94E2260D-1966-EA7B-CA4A-BC2A49606AB5}"/>
              </a:ext>
            </a:extLst>
          </p:cNvPr>
          <p:cNvSpPr>
            <a:spLocks noChangeAspect="1" noEditPoints="1"/>
          </p:cNvSpPr>
          <p:nvPr/>
        </p:nvSpPr>
        <p:spPr bwMode="auto">
          <a:xfrm>
            <a:off x="5486025" y="5250163"/>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 Placeholder 5">
            <a:extLst>
              <a:ext uri="{FF2B5EF4-FFF2-40B4-BE49-F238E27FC236}">
                <a16:creationId xmlns:a16="http://schemas.microsoft.com/office/drawing/2014/main" id="{4F05045F-CE5E-6C42-9BAA-63FE47366646}"/>
              </a:ext>
            </a:extLst>
          </p:cNvPr>
          <p:cNvSpPr txBox="1">
            <a:spLocks/>
          </p:cNvSpPr>
          <p:nvPr/>
        </p:nvSpPr>
        <p:spPr>
          <a:xfrm>
            <a:off x="6688819" y="5309932"/>
            <a:ext cx="4769694" cy="7879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Reading the official documentation on Real-Time Analytics: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https://aka.ms/fabric-docs-rta</a:t>
            </a:r>
            <a:endPar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867531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855723" y="1116449"/>
            <a:ext cx="3041169" cy="400110"/>
          </a:xfrm>
          <a:prstGeom prst="rect">
            <a:avLst/>
          </a:prstGeom>
          <a:noFill/>
        </p:spPr>
        <p:txBody>
          <a:bodyPr wrap="square" rtlCol="0">
            <a:spAutoFit/>
          </a:bodyPr>
          <a:lstStyle/>
          <a:p>
            <a:r>
              <a:rPr lang="en-IN" sz="2000">
                <a:hlinkClick r:id="rId2"/>
              </a:rPr>
              <a:t>ADX in a Day – GitHub page</a:t>
            </a:r>
            <a:endParaRPr lang="en-IN"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7742774" y="1147615"/>
            <a:ext cx="2302925" cy="400110"/>
          </a:xfrm>
          <a:prstGeom prst="rect">
            <a:avLst/>
          </a:prstGeom>
          <a:noFill/>
        </p:spPr>
        <p:txBody>
          <a:bodyPr wrap="square" rtlCol="0">
            <a:spAutoFit/>
          </a:bodyPr>
          <a:lstStyle/>
          <a:p>
            <a:r>
              <a:rPr lang="en-IN" sz="2000"/>
              <a:t>Answer sheet forms</a:t>
            </a:r>
          </a:p>
        </p:txBody>
      </p:sp>
      <p:pic>
        <p:nvPicPr>
          <p:cNvPr id="3" name="Picture 2">
            <a:extLst>
              <a:ext uri="{FF2B5EF4-FFF2-40B4-BE49-F238E27FC236}">
                <a16:creationId xmlns:a16="http://schemas.microsoft.com/office/drawing/2014/main" id="{852FDD2B-C2E9-4BAD-4A00-32B918DE1BE6}"/>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EEA7991-087F-3656-6404-2A73B43CD6CE}"/>
              </a:ext>
            </a:extLst>
          </p:cNvPr>
          <p:cNvSpPr/>
          <p:nvPr/>
        </p:nvSpPr>
        <p:spPr>
          <a:xfrm>
            <a:off x="1605429" y="5321587"/>
            <a:ext cx="1180131" cy="1200329"/>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2"/>
              </a:rPr>
              <a:t>Lab 1</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4"/>
              </a:rPr>
              <a:t>Lab 2</a:t>
            </a:r>
            <a:endParaRPr lang="en-US" sz="3600" b="0" cap="none" spc="0">
              <a:ln w="0"/>
              <a:solidFill>
                <a:schemeClr val="accent1"/>
              </a:solidFill>
              <a:effectLst>
                <a:outerShdw blurRad="38100" dist="25400" dir="5400000" algn="ctr" rotWithShape="0">
                  <a:srgbClr val="6E747A">
                    <a:alpha val="43000"/>
                  </a:srgbClr>
                </a:outerShdw>
              </a:effectLst>
            </a:endParaRPr>
          </a:p>
        </p:txBody>
      </p:sp>
      <p:pic>
        <p:nvPicPr>
          <p:cNvPr id="21" name="Picture 20">
            <a:extLst>
              <a:ext uri="{FF2B5EF4-FFF2-40B4-BE49-F238E27FC236}">
                <a16:creationId xmlns:a16="http://schemas.microsoft.com/office/drawing/2014/main" id="{9F648CC0-8E79-79A4-6503-487C96AB54E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3211" y="1682010"/>
            <a:ext cx="4686589" cy="3277641"/>
          </a:xfrm>
          <a:prstGeom prst="round2DiagRect">
            <a:avLst>
              <a:gd name="adj1" fmla="val 16667"/>
              <a:gd name="adj2" fmla="val 0"/>
            </a:avLst>
          </a:prstGeom>
          <a:ln w="6350" cap="sq">
            <a:solidFill>
              <a:srgbClr val="00B0F0"/>
            </a:solidFill>
            <a:miter lim="800000"/>
          </a:ln>
          <a:effectLst>
            <a:glow rad="101600">
              <a:schemeClr val="accent1">
                <a:satMod val="175000"/>
                <a:alpha val="40000"/>
              </a:schemeClr>
            </a:glow>
            <a:outerShdw blurRad="254000" algn="tl" rotWithShape="0">
              <a:srgbClr val="000000">
                <a:alpha val="43000"/>
              </a:srgbClr>
            </a:outerShdw>
          </a:effectLst>
        </p:spPr>
      </p:pic>
      <p:pic>
        <p:nvPicPr>
          <p:cNvPr id="7" name="Picture 6" descr="Azure Data Explorer In-A-Day">
            <a:extLst>
              <a:ext uri="{FF2B5EF4-FFF2-40B4-BE49-F238E27FC236}">
                <a16:creationId xmlns:a16="http://schemas.microsoft.com/office/drawing/2014/main" id="{77903A8D-36F1-4101-4DAE-CFD7F135B29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55723" y="1847456"/>
            <a:ext cx="2908570" cy="29085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8DBCD3-8EB6-BE2F-D3E6-AD27314956B1}"/>
              </a:ext>
            </a:extLst>
          </p:cNvPr>
          <p:cNvSpPr/>
          <p:nvPr/>
        </p:nvSpPr>
        <p:spPr>
          <a:xfrm>
            <a:off x="6900047" y="5321587"/>
            <a:ext cx="3856377" cy="1200329"/>
          </a:xfrm>
          <a:prstGeom prst="rect">
            <a:avLst/>
          </a:prstGeom>
          <a:noFill/>
        </p:spPr>
        <p:txBody>
          <a:bodyPr wrap="none" lIns="91440" tIns="45720" rIns="91440" bIns="45720">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7"/>
              </a:rPr>
              <a:t>Lab </a:t>
            </a:r>
            <a:r>
              <a:rPr lang="en-US" sz="3600" b="0" cap="none" spc="0">
                <a:ln w="0"/>
                <a:solidFill>
                  <a:schemeClr val="accent1"/>
                </a:solidFill>
                <a:effectLst>
                  <a:outerShdw blurRad="38100" dist="25400" dir="5400000" algn="ctr" rotWithShape="0">
                    <a:srgbClr val="6E747A">
                      <a:alpha val="43000"/>
                    </a:srgbClr>
                  </a:outerShdw>
                </a:effectLst>
                <a:hlinkClick r:id="rId7"/>
              </a:rPr>
              <a:t>1 Answer Sheet</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8"/>
              </a:rPr>
              <a:t>Lab 2 Answer Sheet</a:t>
            </a:r>
            <a:endParaRPr lang="en-US" sz="36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7418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5" name="Rectangle 210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zure Data Explorer In-A-Day">
            <a:extLst>
              <a:ext uri="{FF2B5EF4-FFF2-40B4-BE49-F238E27FC236}">
                <a16:creationId xmlns:a16="http://schemas.microsoft.com/office/drawing/2014/main" id="{B961B35D-7078-3F27-C7B1-1FF5797E790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07" name="Rectangle 210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BCC35-B2BC-2A0F-62FE-68309BE5DA12}"/>
              </a:ext>
            </a:extLst>
          </p:cNvPr>
          <p:cNvSpPr>
            <a:spLocks noGrp="1"/>
          </p:cNvSpPr>
          <p:nvPr>
            <p:ph type="title"/>
          </p:nvPr>
        </p:nvSpPr>
        <p:spPr>
          <a:xfrm>
            <a:off x="477981" y="1041117"/>
            <a:ext cx="5433422" cy="3204134"/>
          </a:xfrm>
        </p:spPr>
        <p:txBody>
          <a:bodyPr vert="horz" lIns="91440" tIns="45720" rIns="91440" bIns="45720" rtlCol="0" anchor="b">
            <a:normAutofit/>
          </a:bodyPr>
          <a:lstStyle/>
          <a:p>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endPar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endParaRPr>
          </a:p>
        </p:txBody>
      </p:sp>
      <p:sp>
        <p:nvSpPr>
          <p:cNvPr id="2109" name="Rectangle 2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1" name="Rectangle 2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7F79822-4813-DDA2-79C4-9738581DE50C}"/>
              </a:ext>
            </a:extLst>
          </p:cNvPr>
          <p:cNvSpPr txBox="1"/>
          <p:nvPr/>
        </p:nvSpPr>
        <p:spPr>
          <a:xfrm>
            <a:off x="-94919" y="2643184"/>
            <a:ext cx="5372378" cy="1831271"/>
          </a:xfrm>
          <a:prstGeom prst="rect">
            <a:avLst/>
          </a:prstGeom>
          <a:noFill/>
        </p:spPr>
        <p:txBody>
          <a:bodyPr wrap="square" rtlCol="0">
            <a:spAutoFit/>
          </a:bodyPr>
          <a:lstStyle/>
          <a:p>
            <a:pPr algn="ctr">
              <a:spcAft>
                <a:spcPts val="600"/>
              </a:spcAft>
            </a:pPr>
            <a:r>
              <a:rPr lang="en-US" sz="4400">
                <a:solidFill>
                  <a:srgbClr val="FFFFFF"/>
                </a:solidFill>
              </a:rPr>
              <a:t>Thank you!</a:t>
            </a:r>
          </a:p>
          <a:p>
            <a:pPr algn="ctr">
              <a:spcAft>
                <a:spcPts val="600"/>
              </a:spcAft>
            </a:pPr>
            <a:r>
              <a:rPr lang="en-US" sz="3200">
                <a:solidFill>
                  <a:srgbClr val="FFFFFF"/>
                </a:solidFill>
              </a:rPr>
              <a:t>Post your badges on LinkedIn with #adxinaday</a:t>
            </a:r>
          </a:p>
        </p:txBody>
      </p:sp>
      <p:sp>
        <p:nvSpPr>
          <p:cNvPr id="5" name="Rectangle 4">
            <a:extLst>
              <a:ext uri="{FF2B5EF4-FFF2-40B4-BE49-F238E27FC236}">
                <a16:creationId xmlns:a16="http://schemas.microsoft.com/office/drawing/2014/main" id="{A6A935AB-8354-A2DF-CBF3-94B6ABC393C0}"/>
              </a:ext>
            </a:extLst>
          </p:cNvPr>
          <p:cNvSpPr/>
          <p:nvPr/>
        </p:nvSpPr>
        <p:spPr>
          <a:xfrm>
            <a:off x="244014" y="243265"/>
            <a:ext cx="1882205" cy="77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12" descr="Microsoft Logo Png - Free Transparent PNG Logos">
            <a:extLst>
              <a:ext uri="{FF2B5EF4-FFF2-40B4-BE49-F238E27FC236}">
                <a16:creationId xmlns:a16="http://schemas.microsoft.com/office/drawing/2014/main" id="{5839C203-281E-DB91-52EB-80B0EA49A3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58400" y="5914691"/>
            <a:ext cx="2228519" cy="99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246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Persistent Storage &amp; Caching </a:t>
            </a:r>
          </a:p>
        </p:txBody>
      </p:sp>
      <p:sp>
        <p:nvSpPr>
          <p:cNvPr id="6" name="TextBox 5">
            <a:extLst>
              <a:ext uri="{FF2B5EF4-FFF2-40B4-BE49-F238E27FC236}">
                <a16:creationId xmlns:a16="http://schemas.microsoft.com/office/drawing/2014/main" id="{C6719B15-94DC-492A-B556-F4EF1AC1FC2F}"/>
              </a:ext>
            </a:extLst>
          </p:cNvPr>
          <p:cNvSpPr txBox="1"/>
          <p:nvPr/>
        </p:nvSpPr>
        <p:spPr>
          <a:xfrm>
            <a:off x="410527" y="1120640"/>
            <a:ext cx="11664241" cy="5632311"/>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400"/>
              <a:t>All data is stored in blob storage for durability, some of the data is cached on the local disk. The operating system caches </a:t>
            </a:r>
            <a:r>
              <a:rPr lang="en-US" sz="2400">
                <a:ea typeface="+mn-lt"/>
                <a:cs typeface="+mn-lt"/>
              </a:rPr>
              <a:t>recent accessed data </a:t>
            </a:r>
            <a:r>
              <a:rPr lang="en-US" sz="2400"/>
              <a:t>in the RAM.</a:t>
            </a:r>
            <a:endParaRPr lang="en-US" sz="2400">
              <a:cs typeface="Segoe UI"/>
            </a:endParaRP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Retention policy defines the lifetime of the data. When the retention period expires (and in some cases after additional 14 days of </a:t>
            </a:r>
            <a:r>
              <a:rPr lang="en-US" sz="2400" err="1"/>
              <a:t>recoverablity</a:t>
            </a:r>
            <a:r>
              <a:rPr lang="en-US" sz="2400"/>
              <a:t>), the data is permanently deleted.</a:t>
            </a:r>
            <a:endParaRPr lang="en-US" sz="2400">
              <a:cs typeface="Segoe UI"/>
            </a:endParaRPr>
          </a:p>
          <a:p>
            <a:pPr marL="914400" lvl="1"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 Caching policy defines the data that should be kept on the local disk </a:t>
            </a:r>
          </a:p>
          <a:p>
            <a:pPr marL="914400" lvl="1" indent="-457200">
              <a:buFont typeface="Arial" panose="020B0604020202020204" pitchFamily="34" charset="0"/>
              <a:buChar char="•"/>
            </a:pPr>
            <a:r>
              <a:rPr lang="en-US" sz="2400"/>
              <a:t>Hot cache = Local disk (SSD) </a:t>
            </a:r>
            <a:endParaRPr lang="en-US" sz="2400">
              <a:cs typeface="Segoe UI"/>
            </a:endParaRPr>
          </a:p>
          <a:p>
            <a:pPr marL="914400" lvl="1" indent="-457200">
              <a:buFont typeface="Arial" panose="020B0604020202020204" pitchFamily="34" charset="0"/>
              <a:buChar char="•"/>
            </a:pPr>
            <a:r>
              <a:rPr lang="en-US" sz="2400">
                <a:cs typeface="Segoe UI"/>
              </a:rPr>
              <a:t>Cold cache = A portion of the disk that is kept for caching the latest data </a:t>
            </a:r>
            <a:r>
              <a:rPr lang="en-US" sz="2400" err="1">
                <a:cs typeface="Segoe UI"/>
              </a:rPr>
              <a:t>retrived</a:t>
            </a:r>
            <a:r>
              <a:rPr lang="en-US" sz="2400">
                <a:cs typeface="Segoe UI"/>
              </a:rPr>
              <a:t> from the cold storage.</a:t>
            </a:r>
            <a:endParaRPr lang="en-US" sz="2400"/>
          </a:p>
          <a:p>
            <a:pPr marL="914400" lvl="1" indent="-457200">
              <a:buFont typeface="Arial" panose="020B0604020202020204" pitchFamily="34" charset="0"/>
              <a:buChar char="•"/>
            </a:pPr>
            <a:r>
              <a:rPr lang="en-US" sz="2400"/>
              <a:t>Cold data = The data in blob storage that is </a:t>
            </a:r>
            <a:r>
              <a:rPr lang="en-US" sz="2400" b="1"/>
              <a:t>not </a:t>
            </a:r>
            <a:r>
              <a:rPr lang="en-US" sz="2400"/>
              <a:t>cached on disk </a:t>
            </a:r>
            <a:endParaRPr lang="en-US">
              <a:cs typeface="Segoe UI"/>
            </a:endParaRPr>
          </a:p>
          <a:p>
            <a:pPr marL="914400" lvl="1"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 Data queried often should *always* be in hot cache</a:t>
            </a:r>
            <a:endParaRPr lang="en-US" sz="2400">
              <a:cs typeface="Segoe UI"/>
            </a:endParaRPr>
          </a:p>
          <a:p>
            <a:pPr marL="457200" indent="-457200">
              <a:buFont typeface="Arial" panose="020B0604020202020204" pitchFamily="34" charset="0"/>
              <a:buChar char="•"/>
            </a:pPr>
            <a:r>
              <a:rPr lang="en-US" sz="2400"/>
              <a:t> Cold Data should only be used for “point queries” or for rarely accessed data  </a:t>
            </a:r>
            <a:endParaRPr lang="en-US" sz="2400">
              <a:cs typeface="Segoe UI"/>
            </a:endParaRPr>
          </a:p>
        </p:txBody>
      </p:sp>
    </p:spTree>
    <p:extLst>
      <p:ext uri="{BB962C8B-B14F-4D97-AF65-F5344CB8AC3E}">
        <p14:creationId xmlns:p14="http://schemas.microsoft.com/office/powerpoint/2010/main" val="48840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774700" y="762000"/>
            <a:ext cx="3595973" cy="3018430"/>
          </a:xfrm>
        </p:spPr>
        <p:txBody>
          <a:bodyPr>
            <a:normAutofit/>
          </a:bodyPr>
          <a:lstStyle/>
          <a:p>
            <a:r>
              <a:rPr lang="en-US">
                <a:solidFill>
                  <a:srgbClr val="00B0F0"/>
                </a:solidFill>
              </a:rPr>
              <a:t>Let statements</a:t>
            </a: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259592" y="909143"/>
            <a:ext cx="4007581" cy="5029586"/>
          </a:xfrm>
        </p:spPr>
        <p:txBody>
          <a:bodyPr anchor="ctr">
            <a:normAutofit fontScale="92500" lnSpcReduction="10000"/>
          </a:bodyPr>
          <a:lstStyle/>
          <a:p>
            <a:r>
              <a:rPr lang="en-US" sz="2400" b="1"/>
              <a:t>Essence</a:t>
            </a:r>
            <a:r>
              <a:rPr lang="en-US" sz="2400"/>
              <a:t>: Named expression or function, defined and used in a query scope</a:t>
            </a:r>
          </a:p>
          <a:p>
            <a:r>
              <a:rPr lang="en-US" sz="2400" b="1"/>
              <a:t>Usage examples</a:t>
            </a:r>
            <a:r>
              <a:rPr lang="en-US" sz="2400"/>
              <a:t>: </a:t>
            </a:r>
          </a:p>
          <a:p>
            <a:pPr marL="457200" lvl="1" indent="0">
              <a:buNone/>
            </a:pPr>
            <a:r>
              <a:rPr lang="en-US" sz="2000"/>
              <a:t>let foo =  T | where … ;</a:t>
            </a:r>
          </a:p>
          <a:p>
            <a:pPr marL="457200" lvl="1" indent="0">
              <a:buNone/>
            </a:pPr>
            <a:r>
              <a:rPr lang="en-US" sz="2000"/>
              <a:t>let bar = (</a:t>
            </a:r>
            <a:r>
              <a:rPr lang="en-US" sz="2000" err="1"/>
              <a:t>val:string</a:t>
            </a:r>
            <a:r>
              <a:rPr lang="en-US" sz="2000"/>
              <a:t>) { … };</a:t>
            </a:r>
          </a:p>
          <a:p>
            <a:r>
              <a:rPr lang="en-US" sz="2400" b="1"/>
              <a:t>Schema</a:t>
            </a:r>
            <a:r>
              <a:rPr lang="en-US" sz="2400"/>
              <a:t>: scalar or tabular</a:t>
            </a:r>
          </a:p>
          <a:p>
            <a:r>
              <a:rPr lang="en-US" sz="2400" b="1"/>
              <a:t>Special powers:</a:t>
            </a:r>
            <a:r>
              <a:rPr lang="en-US" sz="2400"/>
              <a:t> Can override table / stored function with the same name</a:t>
            </a:r>
          </a:p>
          <a:p>
            <a:r>
              <a:rPr lang="en-US" sz="2400" b="1"/>
              <a:t>Applications</a:t>
            </a:r>
            <a:r>
              <a:rPr lang="en-US" sz="2400"/>
              <a:t>:</a:t>
            </a:r>
          </a:p>
          <a:p>
            <a:pPr lvl="1"/>
            <a:r>
              <a:rPr lang="en-US" b="1" i="1"/>
              <a:t>Reusing</a:t>
            </a:r>
            <a:r>
              <a:rPr lang="en-US"/>
              <a:t> language expressions</a:t>
            </a:r>
          </a:p>
          <a:p>
            <a:pPr lvl="1"/>
            <a:r>
              <a:rPr lang="en-US"/>
              <a:t>Mid-tier exposing </a:t>
            </a:r>
            <a:r>
              <a:rPr lang="en-US" b="1" i="1"/>
              <a:t>Logical Model</a:t>
            </a:r>
            <a:r>
              <a:rPr lang="en-US"/>
              <a:t> (see also: restrict)</a:t>
            </a:r>
          </a:p>
        </p:txBody>
      </p:sp>
      <p:pic>
        <p:nvPicPr>
          <p:cNvPr id="6" name="Picture 5">
            <a:extLst>
              <a:ext uri="{FF2B5EF4-FFF2-40B4-BE49-F238E27FC236}">
                <a16:creationId xmlns:a16="http://schemas.microsoft.com/office/drawing/2014/main" id="{B584A1D6-1E73-C173-9FFA-61C0809E8A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7056" y="4047192"/>
            <a:ext cx="4091712" cy="2375340"/>
          </a:xfrm>
          <a:prstGeom prst="rect">
            <a:avLst/>
          </a:prstGeom>
        </p:spPr>
      </p:pic>
    </p:spTree>
    <p:extLst>
      <p:ext uri="{BB962C8B-B14F-4D97-AF65-F5344CB8AC3E}">
        <p14:creationId xmlns:p14="http://schemas.microsoft.com/office/powerpoint/2010/main" val="36708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Parsing</a:t>
            </a:r>
          </a:p>
        </p:txBody>
      </p:sp>
      <p:pic>
        <p:nvPicPr>
          <p:cNvPr id="3" name="Picture 2">
            <a:extLst>
              <a:ext uri="{FF2B5EF4-FFF2-40B4-BE49-F238E27FC236}">
                <a16:creationId xmlns:a16="http://schemas.microsoft.com/office/drawing/2014/main" id="{2B5542CA-617E-1D89-32A9-E6C01CC3FB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28189" y="1120640"/>
            <a:ext cx="2577117" cy="5180532"/>
          </a:xfrm>
          <a:prstGeom prst="rect">
            <a:avLst/>
          </a:prstGeom>
        </p:spPr>
      </p:pic>
      <p:pic>
        <p:nvPicPr>
          <p:cNvPr id="5" name="Picture 4">
            <a:extLst>
              <a:ext uri="{FF2B5EF4-FFF2-40B4-BE49-F238E27FC236}">
                <a16:creationId xmlns:a16="http://schemas.microsoft.com/office/drawing/2014/main" id="{8D03F323-DA7B-C146-7D29-754992483B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89332" y="1120640"/>
            <a:ext cx="2510255" cy="1316653"/>
          </a:xfrm>
          <a:prstGeom prst="rect">
            <a:avLst/>
          </a:prstGeom>
        </p:spPr>
      </p:pic>
      <p:sp>
        <p:nvSpPr>
          <p:cNvPr id="7" name="TextBox 6">
            <a:extLst>
              <a:ext uri="{FF2B5EF4-FFF2-40B4-BE49-F238E27FC236}">
                <a16:creationId xmlns:a16="http://schemas.microsoft.com/office/drawing/2014/main" id="{DC8BE3F6-897F-C653-C974-77DA596DB8BA}"/>
              </a:ext>
            </a:extLst>
          </p:cNvPr>
          <p:cNvSpPr txBox="1"/>
          <p:nvPr/>
        </p:nvSpPr>
        <p:spPr>
          <a:xfrm>
            <a:off x="410527" y="1120640"/>
            <a:ext cx="6150203" cy="4893647"/>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400"/>
              <a:t>Parsing can be done with regular expressions as well as with native functions for specific data types and patterns</a:t>
            </a:r>
          </a:p>
          <a:p>
            <a:pPr marL="457200" indent="-457200">
              <a:buFont typeface="Arial" panose="020B0604020202020204" pitchFamily="34" charset="0"/>
              <a:buChar char="•"/>
            </a:pPr>
            <a:r>
              <a:rPr lang="en-US" sz="2400">
                <a:cs typeface="Segoe UI"/>
              </a:rPr>
              <a:t>Parsing operators return data in columns</a:t>
            </a:r>
          </a:p>
          <a:p>
            <a:pPr marL="457200" indent="-457200">
              <a:buFont typeface="Arial" panose="020B0604020202020204" pitchFamily="34" charset="0"/>
              <a:buChar char="•"/>
            </a:pPr>
            <a:r>
              <a:rPr lang="en-US" sz="2400">
                <a:cs typeface="Segoe UI"/>
              </a:rPr>
              <a:t>Parsing functions return dynamic objects using JSON notation</a:t>
            </a:r>
          </a:p>
          <a:p>
            <a:pPr marL="457200" indent="-457200">
              <a:buFont typeface="Arial" panose="020B0604020202020204" pitchFamily="34" charset="0"/>
              <a:buChar char="•"/>
            </a:pPr>
            <a:endParaRPr lang="en-US" sz="2400">
              <a:cs typeface="Segoe UI"/>
            </a:endParaRPr>
          </a:p>
          <a:p>
            <a:pPr marL="457200" indent="-457200">
              <a:buFont typeface="Arial" panose="020B0604020202020204" pitchFamily="34" charset="0"/>
              <a:buChar char="•"/>
            </a:pPr>
            <a:r>
              <a:rPr lang="en-US" sz="2400">
                <a:cs typeface="Segoe UI"/>
              </a:rPr>
              <a:t>Applications:</a:t>
            </a:r>
          </a:p>
          <a:p>
            <a:pPr marL="914400" lvl="1" indent="-457200">
              <a:buFont typeface="Arial" panose="020B0604020202020204" pitchFamily="34" charset="0"/>
              <a:buChar char="•"/>
            </a:pPr>
            <a:r>
              <a:rPr lang="en-US" sz="2400">
                <a:cs typeface="Segoe UI"/>
              </a:rPr>
              <a:t>Parse complex JSON, XML documents</a:t>
            </a:r>
          </a:p>
          <a:p>
            <a:pPr marL="914400" lvl="1" indent="-457200">
              <a:buFont typeface="Arial" panose="020B0604020202020204" pitchFamily="34" charset="0"/>
              <a:buChar char="•"/>
            </a:pPr>
            <a:r>
              <a:rPr lang="en-US" sz="2400">
                <a:cs typeface="Segoe UI"/>
              </a:rPr>
              <a:t>Extract IP addresses, URLs</a:t>
            </a:r>
          </a:p>
          <a:p>
            <a:pPr marL="914400" lvl="1" indent="-457200">
              <a:buFont typeface="Arial" panose="020B0604020202020204" pitchFamily="34" charset="0"/>
              <a:buChar char="•"/>
            </a:pPr>
            <a:r>
              <a:rPr lang="en-US" sz="2400">
                <a:cs typeface="Segoe UI"/>
              </a:rPr>
              <a:t>Extract key-value pairs</a:t>
            </a:r>
          </a:p>
          <a:p>
            <a:pPr marL="914400" lvl="1" indent="-457200">
              <a:buFont typeface="Arial" panose="020B0604020202020204" pitchFamily="34" charset="0"/>
              <a:buChar char="•"/>
            </a:pPr>
            <a:endParaRPr lang="en-US" sz="2400">
              <a:cs typeface="Segoe UI"/>
            </a:endParaRPr>
          </a:p>
          <a:p>
            <a:pPr marL="457200" indent="-457200">
              <a:buFont typeface="Arial" panose="020B0604020202020204" pitchFamily="34" charset="0"/>
              <a:buChar char="•"/>
            </a:pPr>
            <a:endParaRPr lang="en-US" sz="2400">
              <a:cs typeface="Segoe UI"/>
            </a:endParaRPr>
          </a:p>
        </p:txBody>
      </p:sp>
    </p:spTree>
    <p:extLst>
      <p:ext uri="{BB962C8B-B14F-4D97-AF65-F5344CB8AC3E}">
        <p14:creationId xmlns:p14="http://schemas.microsoft.com/office/powerpoint/2010/main" val="40415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Time Series Analysis</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970318"/>
          </a:xfrm>
          <a:prstGeom prst="rect">
            <a:avLst/>
          </a:prstGeom>
          <a:noFill/>
        </p:spPr>
        <p:txBody>
          <a:bodyPr wrap="square">
            <a:spAutoFit/>
          </a:bodyPr>
          <a:lstStyle/>
          <a:p>
            <a:r>
              <a:rPr lang="en-US"/>
              <a:t>T | make-series operator for creating set of (time) series</a:t>
            </a:r>
          </a:p>
          <a:p>
            <a:endParaRPr lang="en-US"/>
          </a:p>
          <a:p>
            <a:r>
              <a:rPr lang="en-US"/>
              <a:t>Large family of functions can be applied on set of time series:</a:t>
            </a:r>
          </a:p>
          <a:p>
            <a:endParaRPr lang="en-US"/>
          </a:p>
          <a:p>
            <a:pPr marL="285750" indent="-285750">
              <a:buFont typeface="Arial" panose="020B0604020202020204" pitchFamily="34" charset="0"/>
              <a:buChar char="•"/>
            </a:pPr>
            <a:r>
              <a:rPr lang="en-US"/>
              <a:t>Element-wise operations</a:t>
            </a:r>
          </a:p>
          <a:p>
            <a:pPr marL="285750" indent="-285750">
              <a:buFont typeface="Arial" panose="020B0604020202020204" pitchFamily="34" charset="0"/>
              <a:buChar char="•"/>
            </a:pPr>
            <a:r>
              <a:rPr lang="en-US"/>
              <a:t>Filtering (signal processing)</a:t>
            </a:r>
          </a:p>
          <a:p>
            <a:pPr marL="285750" indent="-285750">
              <a:buFont typeface="Arial" panose="020B0604020202020204" pitchFamily="34" charset="0"/>
              <a:buChar char="•"/>
            </a:pPr>
            <a:r>
              <a:rPr lang="en-US"/>
              <a:t>Statistics</a:t>
            </a:r>
          </a:p>
          <a:p>
            <a:pPr marL="285750" indent="-285750">
              <a:buFont typeface="Arial" panose="020B0604020202020204" pitchFamily="34" charset="0"/>
              <a:buChar char="•"/>
            </a:pPr>
            <a:r>
              <a:rPr lang="en-US"/>
              <a:t>Regressions</a:t>
            </a:r>
          </a:p>
          <a:p>
            <a:pPr marL="285750" indent="-285750">
              <a:buFont typeface="Arial" panose="020B0604020202020204" pitchFamily="34" charset="0"/>
              <a:buChar char="•"/>
            </a:pPr>
            <a:r>
              <a:rPr lang="en-US"/>
              <a:t>Seasonality detection/validation</a:t>
            </a:r>
          </a:p>
          <a:p>
            <a:pPr marL="285750" indent="-285750">
              <a:buFont typeface="Arial" panose="020B0604020202020204" pitchFamily="34" charset="0"/>
              <a:buChar char="•"/>
            </a:pPr>
            <a:r>
              <a:rPr lang="en-US"/>
              <a:t>Anomaly Detection</a:t>
            </a:r>
          </a:p>
          <a:p>
            <a:pPr marL="285750" indent="-285750">
              <a:buFont typeface="Arial" panose="020B0604020202020204" pitchFamily="34" charset="0"/>
              <a:buChar char="•"/>
            </a:pPr>
            <a:r>
              <a:rPr lang="en-US"/>
              <a:t>Forecasting</a:t>
            </a:r>
          </a:p>
          <a:p>
            <a:pPr marL="285750" indent="-285750">
              <a:buFont typeface="Arial" panose="020B0604020202020204" pitchFamily="34" charset="0"/>
              <a:buChar char="•"/>
            </a:pPr>
            <a:r>
              <a:rPr lang="en-US"/>
              <a:t>mv-apply operator</a:t>
            </a:r>
          </a:p>
          <a:p>
            <a:endParaRPr lang="en-US"/>
          </a:p>
          <a:p>
            <a:r>
              <a:rPr lang="en-US"/>
              <a:t>Series functions are optimized for bulks of time series</a:t>
            </a:r>
          </a:p>
        </p:txBody>
      </p:sp>
      <p:pic>
        <p:nvPicPr>
          <p:cNvPr id="3" name="Picture 2">
            <a:extLst>
              <a:ext uri="{FF2B5EF4-FFF2-40B4-BE49-F238E27FC236}">
                <a16:creationId xmlns:a16="http://schemas.microsoft.com/office/drawing/2014/main" id="{730F59A9-C7C4-4E7A-8954-75DEB3C7CB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3835" y="3857059"/>
            <a:ext cx="3957637" cy="1296738"/>
          </a:xfrm>
          <a:prstGeom prst="rect">
            <a:avLst/>
          </a:prstGeom>
        </p:spPr>
      </p:pic>
      <p:pic>
        <p:nvPicPr>
          <p:cNvPr id="4" name="Picture 3">
            <a:extLst>
              <a:ext uri="{FF2B5EF4-FFF2-40B4-BE49-F238E27FC236}">
                <a16:creationId xmlns:a16="http://schemas.microsoft.com/office/drawing/2014/main" id="{E57D9600-2058-4300-A52B-B56F702EAB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3835" y="2472815"/>
            <a:ext cx="3957637" cy="1257996"/>
          </a:xfrm>
          <a:prstGeom prst="rect">
            <a:avLst/>
          </a:prstGeom>
        </p:spPr>
      </p:pic>
      <p:pic>
        <p:nvPicPr>
          <p:cNvPr id="2050" name="Picture 2" descr="Text, table&#10;&#10;Description automatically generated">
            <a:extLst>
              <a:ext uri="{FF2B5EF4-FFF2-40B4-BE49-F238E27FC236}">
                <a16:creationId xmlns:a16="http://schemas.microsoft.com/office/drawing/2014/main" id="{05C9E0B3-BA02-CB96-8036-41F737062C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4907" y="5234060"/>
            <a:ext cx="35433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5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python plugin: KQL extensibility with inline Python</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2677656"/>
          </a:xfrm>
          <a:prstGeom prst="rect">
            <a:avLst/>
          </a:prstGeom>
          <a:noFill/>
        </p:spPr>
        <p:txBody>
          <a:bodyPr wrap="square">
            <a:spAutoFit/>
          </a:bodyPr>
          <a:lstStyle/>
          <a:p>
            <a:pPr marL="285750" indent="-285750">
              <a:buFont typeface="Arial" panose="020B0604020202020204" pitchFamily="34" charset="0"/>
              <a:buChar char="•"/>
            </a:pPr>
            <a:r>
              <a:rPr lang="en-US" sz="2400"/>
              <a:t>Python engine run on secure local containers on the same Kusto compute nodes</a:t>
            </a:r>
          </a:p>
          <a:p>
            <a:pPr marL="285750" indent="-285750">
              <a:buFont typeface="Arial" panose="020B0604020202020204" pitchFamily="34" charset="0"/>
              <a:buChar char="•"/>
            </a:pPr>
            <a:r>
              <a:rPr lang="en-US" sz="2400"/>
              <a:t>Image is based on Anaconda 5.2.0 + popular packages (</a:t>
            </a:r>
            <a:r>
              <a:rPr lang="en-US" sz="2400" err="1"/>
              <a:t>tensorflow</a:t>
            </a:r>
            <a:r>
              <a:rPr lang="en-US" sz="2400"/>
              <a:t>, </a:t>
            </a:r>
            <a:r>
              <a:rPr lang="en-US" sz="2400" err="1"/>
              <a:t>keras</a:t>
            </a:r>
            <a:r>
              <a:rPr lang="en-US" sz="2400"/>
              <a:t>, torch and more)</a:t>
            </a:r>
          </a:p>
          <a:p>
            <a:pPr marL="285750" indent="-285750">
              <a:buFont typeface="Arial" panose="020B0604020202020204" pitchFamily="34" charset="0"/>
              <a:buChar char="•"/>
            </a:pPr>
            <a:r>
              <a:rPr lang="en-US" sz="2400"/>
              <a:t>Execution on single node (default) or distributed processing</a:t>
            </a:r>
          </a:p>
          <a:p>
            <a:pPr marL="285750" indent="-285750">
              <a:buFont typeface="Arial" panose="020B0604020202020204" pitchFamily="34" charset="0"/>
              <a:buChar char="•"/>
            </a:pPr>
            <a:r>
              <a:rPr lang="en-US" sz="2400"/>
              <a:t>Ability to install custom packages</a:t>
            </a:r>
          </a:p>
          <a:p>
            <a:pPr marL="285750" indent="-285750">
              <a:buFont typeface="Arial" panose="020B0604020202020204" pitchFamily="34" charset="0"/>
              <a:buChar char="•"/>
            </a:pPr>
            <a:r>
              <a:rPr lang="en-US" sz="2400"/>
              <a:t>Support for scoring with big ML models</a:t>
            </a:r>
          </a:p>
          <a:p>
            <a:pPr marL="285750" indent="-285750">
              <a:buFont typeface="Arial" panose="020B0604020202020204" pitchFamily="34" charset="0"/>
              <a:buChar char="•"/>
            </a:pPr>
            <a:r>
              <a:rPr lang="en-US" sz="2400"/>
              <a:t>Editing &amp; Debugging with VS Code (client-side integration)</a:t>
            </a:r>
          </a:p>
        </p:txBody>
      </p:sp>
    </p:spTree>
    <p:extLst>
      <p:ext uri="{BB962C8B-B14F-4D97-AF65-F5344CB8AC3E}">
        <p14:creationId xmlns:p14="http://schemas.microsoft.com/office/powerpoint/2010/main" val="314087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1938992"/>
          </a:xfrm>
          <a:prstGeom prst="rect">
            <a:avLst/>
          </a:prstGeom>
          <a:noFill/>
        </p:spPr>
        <p:txBody>
          <a:bodyPr wrap="square">
            <a:spAutoFit/>
          </a:bodyPr>
          <a:lstStyle/>
          <a:p>
            <a:pPr marL="285750" indent="-285750">
              <a:buFont typeface="Arial" panose="020B0604020202020204" pitchFamily="34" charset="0"/>
              <a:buChar char="•"/>
            </a:pPr>
            <a:r>
              <a:rPr lang="en-US" sz="2400" err="1"/>
              <a:t>Jupyter</a:t>
            </a:r>
            <a:r>
              <a:rPr lang="en-US" sz="2400"/>
              <a:t>/Azure Notebooks with </a:t>
            </a:r>
            <a:r>
              <a:rPr lang="en-US" sz="2400" err="1"/>
              <a:t>KqlMagic</a:t>
            </a:r>
            <a:r>
              <a:rPr lang="en-US" sz="2400"/>
              <a:t> extension</a:t>
            </a:r>
          </a:p>
          <a:p>
            <a:pPr marL="285750" indent="-285750">
              <a:buFont typeface="Arial" panose="020B0604020202020204" pitchFamily="34" charset="0"/>
              <a:buChar char="•"/>
            </a:pPr>
            <a:endParaRPr lang="en-US" sz="2400"/>
          </a:p>
          <a:p>
            <a:pPr marL="742950" lvl="1" indent="-285750">
              <a:buFont typeface="Arial" panose="020B0604020202020204" pitchFamily="34" charset="0"/>
              <a:buChar char="•"/>
            </a:pPr>
            <a:r>
              <a:rPr lang="en-US" sz="2400"/>
              <a:t>Connect multiple clusters (Kusto, Log Analytics, App Insights)</a:t>
            </a:r>
          </a:p>
          <a:p>
            <a:pPr marL="742950" lvl="1" indent="-285750">
              <a:buFont typeface="Arial" panose="020B0604020202020204" pitchFamily="34" charset="0"/>
              <a:buChar char="•"/>
            </a:pPr>
            <a:r>
              <a:rPr lang="en-US" sz="2400"/>
              <a:t>Create rich interactive notebook with Kusto and Python</a:t>
            </a:r>
          </a:p>
          <a:p>
            <a:pPr marL="742950" lvl="1" indent="-285750">
              <a:buFont typeface="Arial" panose="020B0604020202020204" pitchFamily="34" charset="0"/>
              <a:buChar char="•"/>
            </a:pPr>
            <a:r>
              <a:rPr lang="en-US" sz="2400"/>
              <a:t>Use out-of-the-box integration with Python visualization libraries</a:t>
            </a:r>
          </a:p>
        </p:txBody>
      </p:sp>
    </p:spTree>
    <p:extLst>
      <p:ext uri="{BB962C8B-B14F-4D97-AF65-F5344CB8AC3E}">
        <p14:creationId xmlns:p14="http://schemas.microsoft.com/office/powerpoint/2010/main" val="30870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4893647"/>
          </a:xfrm>
          <a:prstGeom prst="rect">
            <a:avLst/>
          </a:prstGeom>
          <a:noFill/>
        </p:spPr>
        <p:txBody>
          <a:bodyPr wrap="square">
            <a:spAutoFit/>
          </a:bodyPr>
          <a:lstStyle/>
          <a:p>
            <a:pPr marL="285750" indent="-285750">
              <a:buFont typeface="Arial" panose="020B0604020202020204" pitchFamily="34" charset="0"/>
              <a:buChar char="•"/>
            </a:pPr>
            <a:r>
              <a:rPr lang="en-US" sz="2400"/>
              <a:t>Python &amp; R Client SDKs </a:t>
            </a:r>
          </a:p>
          <a:p>
            <a:pPr marL="742950" lvl="1" indent="-285750">
              <a:buFont typeface="Arial" panose="020B0604020202020204" pitchFamily="34" charset="0"/>
              <a:buChar char="•"/>
            </a:pPr>
            <a:r>
              <a:rPr lang="en-US" sz="2400"/>
              <a:t>Access data from Kusto using Python or R libraries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Spark connector</a:t>
            </a:r>
          </a:p>
          <a:p>
            <a:pPr marL="742950" lvl="1" indent="-285750">
              <a:buFont typeface="Arial" panose="020B0604020202020204" pitchFamily="34" charset="0"/>
              <a:buChar char="•"/>
            </a:pPr>
            <a:r>
              <a:rPr lang="en-US" sz="2400"/>
              <a:t>Read data or write data to Kusto using Scala and </a:t>
            </a:r>
            <a:r>
              <a:rPr lang="en-US" sz="2400" err="1"/>
              <a:t>PySpark</a:t>
            </a: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Parquet support</a:t>
            </a:r>
          </a:p>
          <a:p>
            <a:pPr marL="742950" lvl="1" indent="-285750">
              <a:buFont typeface="Arial" panose="020B0604020202020204" pitchFamily="34" charset="0"/>
              <a:buChar char="•"/>
            </a:pPr>
            <a:r>
              <a:rPr lang="en-US" sz="2400"/>
              <a:t>Ingest parquet files from Blob/Data Lake</a:t>
            </a:r>
          </a:p>
          <a:p>
            <a:pPr marL="742950" lvl="1" indent="-285750">
              <a:buFont typeface="Arial" panose="020B0604020202020204" pitchFamily="34" charset="0"/>
              <a:buChar char="•"/>
            </a:pPr>
            <a:r>
              <a:rPr lang="en-US" sz="2400"/>
              <a:t>Export data to Blob/Data Lake as parquet files (with partitioning support)</a:t>
            </a:r>
          </a:p>
          <a:p>
            <a:pPr marL="742950" lvl="1"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External tables</a:t>
            </a:r>
          </a:p>
          <a:p>
            <a:pPr marL="742950" lvl="1" indent="-285750">
              <a:buFont typeface="Arial" panose="020B0604020202020204" pitchFamily="34" charset="0"/>
              <a:buChar char="•"/>
            </a:pPr>
            <a:r>
              <a:rPr lang="en-US" sz="2400"/>
              <a:t>Query parquet files from data lake as external</a:t>
            </a:r>
          </a:p>
          <a:p>
            <a:pPr marL="742950" lvl="1" indent="-285750">
              <a:buFont typeface="Arial" panose="020B0604020202020204" pitchFamily="34" charset="0"/>
              <a:buChar char="•"/>
            </a:pPr>
            <a:endParaRPr lang="en-US" sz="2400"/>
          </a:p>
        </p:txBody>
      </p:sp>
    </p:spTree>
    <p:extLst>
      <p:ext uri="{BB962C8B-B14F-4D97-AF65-F5344CB8AC3E}">
        <p14:creationId xmlns:p14="http://schemas.microsoft.com/office/powerpoint/2010/main" val="112232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B0F0"/>
                </a:solidFill>
                <a:latin typeface="Segoe UI Semibold"/>
              </a:rPr>
              <a:t>ADX Dashboards</a:t>
            </a:r>
          </a:p>
        </p:txBody>
      </p:sp>
      <p:sp>
        <p:nvSpPr>
          <p:cNvPr id="7" name="Content Placeholder 6">
            <a:extLst>
              <a:ext uri="{FF2B5EF4-FFF2-40B4-BE49-F238E27FC236}">
                <a16:creationId xmlns:a16="http://schemas.microsoft.com/office/drawing/2014/main" id="{2EE5702B-E2C4-403A-BD83-6B48D46CCC24}"/>
              </a:ext>
            </a:extLst>
          </p:cNvPr>
          <p:cNvSpPr txBox="1">
            <a:spLocks/>
          </p:cNvSpPr>
          <p:nvPr/>
        </p:nvSpPr>
        <p:spPr>
          <a:xfrm>
            <a:off x="552877" y="1377784"/>
            <a:ext cx="9505732" cy="5072885"/>
          </a:xfrm>
          <a:prstGeom prst="rect">
            <a:avLst/>
          </a:prstGeom>
        </p:spPr>
        <p:txBody>
          <a:bodyPr>
            <a:noAutofit/>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1"/>
                </a:solidFill>
              </a:rPr>
              <a:t>Dashboarding integrated into the ADX web explorer</a:t>
            </a:r>
          </a:p>
          <a:p>
            <a:r>
              <a:rPr lang="en-US" sz="2000">
                <a:solidFill>
                  <a:schemeClr val="tx1"/>
                </a:solidFill>
              </a:rPr>
              <a:t>Free offering for ADX customers</a:t>
            </a:r>
          </a:p>
          <a:p>
            <a:r>
              <a:rPr lang="en-US" sz="2000">
                <a:solidFill>
                  <a:schemeClr val="tx1"/>
                </a:solidFill>
              </a:rPr>
              <a:t>Performance focused</a:t>
            </a:r>
          </a:p>
          <a:p>
            <a:r>
              <a:rPr lang="en-US" sz="2000">
                <a:solidFill>
                  <a:schemeClr val="tx1"/>
                </a:solidFill>
              </a:rPr>
              <a:t>Advanced filtering capabilities:</a:t>
            </a:r>
          </a:p>
          <a:p>
            <a:pPr lvl="1"/>
            <a:r>
              <a:rPr lang="en-US" sz="2000">
                <a:solidFill>
                  <a:schemeClr val="tx1"/>
                </a:solidFill>
              </a:rPr>
              <a:t>focus on big data scenarios (free text)</a:t>
            </a:r>
          </a:p>
          <a:p>
            <a:pPr lvl="1"/>
            <a:r>
              <a:rPr lang="en-US" sz="2000">
                <a:solidFill>
                  <a:schemeClr val="tx1"/>
                </a:solidFill>
              </a:rPr>
              <a:t>cascading filters to improve filtering experience</a:t>
            </a:r>
          </a:p>
          <a:p>
            <a:pPr marL="400050">
              <a:lnSpc>
                <a:spcPct val="90000"/>
              </a:lnSpc>
            </a:pPr>
            <a:endParaRPr lang="en-US" sz="2000"/>
          </a:p>
          <a:p>
            <a:r>
              <a:rPr lang="en-US" sz="2000">
                <a:solidFill>
                  <a:schemeClr val="tx1"/>
                </a:solidFill>
              </a:rPr>
              <a:t>ADX integration</a:t>
            </a:r>
          </a:p>
          <a:p>
            <a:r>
              <a:rPr lang="en-US" sz="2000" b="1" i="1">
                <a:solidFill>
                  <a:schemeClr val="tx1"/>
                </a:solidFill>
              </a:rPr>
              <a:t>Native integration</a:t>
            </a:r>
            <a:r>
              <a:rPr lang="en-US" sz="2000">
                <a:solidFill>
                  <a:schemeClr val="tx1"/>
                </a:solidFill>
              </a:rPr>
              <a:t> with KWE to allow query pinning to dashboards and tile exploration</a:t>
            </a:r>
          </a:p>
          <a:p>
            <a:r>
              <a:rPr lang="en-US" sz="2000" b="1" i="1">
                <a:solidFill>
                  <a:schemeClr val="tx1"/>
                </a:solidFill>
              </a:rPr>
              <a:t>Parameters</a:t>
            </a:r>
            <a:r>
              <a:rPr lang="en-US" sz="2000">
                <a:solidFill>
                  <a:schemeClr val="tx1"/>
                </a:solidFill>
              </a:rPr>
              <a:t> – parameters injection to queries to boost performance</a:t>
            </a:r>
          </a:p>
        </p:txBody>
      </p:sp>
      <p:pic>
        <p:nvPicPr>
          <p:cNvPr id="5" name="Picture 4">
            <a:extLst>
              <a:ext uri="{FF2B5EF4-FFF2-40B4-BE49-F238E27FC236}">
                <a16:creationId xmlns:a16="http://schemas.microsoft.com/office/drawing/2014/main" id="{F5DF2188-EA6C-4F7C-9CEA-BA58BA33FB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0143" y="1173714"/>
            <a:ext cx="5608566" cy="2883154"/>
          </a:xfrm>
          <a:prstGeom prst="rect">
            <a:avLst/>
          </a:prstGeom>
        </p:spPr>
      </p:pic>
    </p:spTree>
    <p:extLst>
      <p:ext uri="{BB962C8B-B14F-4D97-AF65-F5344CB8AC3E}">
        <p14:creationId xmlns:p14="http://schemas.microsoft.com/office/powerpoint/2010/main" val="182443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E13F03-E6A2-4448-9FC1-EE26362ABD44}">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E2FF8E707904595C8AB718A1136B2" ma:contentTypeVersion="20" ma:contentTypeDescription="Create a new document." ma:contentTypeScope="" ma:versionID="c45bbbcf3b43e352e845b9f5e29a8324">
  <xsd:schema xmlns:xsd="http://www.w3.org/2001/XMLSchema" xmlns:xs="http://www.w3.org/2001/XMLSchema" xmlns:p="http://schemas.microsoft.com/office/2006/metadata/properties" xmlns:ns1="http://schemas.microsoft.com/sharepoint/v3" xmlns:ns2="f5e2c146-c6a3-4161-a0c6-ed81cb0268b8" xmlns:ns3="ca0d3d46-1d69-4d1b-954e-f82005a01206" targetNamespace="http://schemas.microsoft.com/office/2006/metadata/properties" ma:root="true" ma:fieldsID="eb942ecedc7856209ef596b9fdcca921" ns1:_="" ns2:_="" ns3:_="">
    <xsd:import namespace="http://schemas.microsoft.com/sharepoint/v3"/>
    <xsd:import namespace="f5e2c146-c6a3-4161-a0c6-ed81cb0268b8"/>
    <xsd:import namespace="ca0d3d46-1d69-4d1b-954e-f82005a012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lcf76f155ced4ddcb4097134ff3c332f" minOccurs="0"/>
                <xsd:element ref="ns3:TaxCatchAll" minOccurs="0"/>
                <xsd:element ref="ns2:MediaServiceDocTags" minOccurs="0"/>
                <xsd:element ref="ns2:MediaServiceObjectDetectorVersions"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e2c146-c6a3-4161-a0c6-ed81cb026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Audience" ma:index="27" nillable="true" ma:displayName="Audience" ma:format="Dropdown" ma:internalName="Audience">
      <xsd:simpleType>
        <xsd:restriction base="dms:Choice">
          <xsd:enumeration value="Customer"/>
          <xsd:enumeration value="MVP"/>
          <xsd:enumeration value="Partner"/>
          <xsd:enumeration value="Field"/>
        </xsd:restriction>
      </xsd:simpleType>
    </xsd:element>
  </xsd:schema>
  <xsd:schema xmlns:xsd="http://www.w3.org/2001/XMLSchema" xmlns:xs="http://www.w3.org/2001/XMLSchema" xmlns:dms="http://schemas.microsoft.com/office/2006/documentManagement/types" xmlns:pc="http://schemas.microsoft.com/office/infopath/2007/PartnerControls" targetNamespace="ca0d3d46-1d69-4d1b-954e-f82005a0120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54a2d55-16de-4638-a312-d91ceeec99d8}" ma:internalName="TaxCatchAll" ma:showField="CatchAllData" ma:web="ca0d3d46-1d69-4d1b-954e-f82005a012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5e2c146-c6a3-4161-a0c6-ed81cb0268b8">
      <Terms xmlns="http://schemas.microsoft.com/office/infopath/2007/PartnerControls"/>
    </lcf76f155ced4ddcb4097134ff3c332f>
    <TaxCatchAll xmlns="ca0d3d46-1d69-4d1b-954e-f82005a01206" xsi:nil="true"/>
    <Audience xmlns="f5e2c146-c6a3-4161-a0c6-ed81cb0268b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D45675-8389-4E47-A11B-E4C8994F0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5e2c146-c6a3-4161-a0c6-ed81cb0268b8"/>
    <ds:schemaRef ds:uri="ca0d3d46-1d69-4d1b-954e-f82005a01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B1C49-D934-4724-A44F-43548350D4AF}">
  <ds:schemaRefs>
    <ds:schemaRef ds:uri="http://schemas.microsoft.com/office/2006/documentManagement/types"/>
    <ds:schemaRef ds:uri="f5e2c146-c6a3-4161-a0c6-ed81cb0268b8"/>
    <ds:schemaRef ds:uri="http://schemas.microsoft.com/office/2006/metadata/properties"/>
    <ds:schemaRef ds:uri="http://purl.org/dc/terms/"/>
    <ds:schemaRef ds:uri="http://purl.org/dc/elements/1.1/"/>
    <ds:schemaRef ds:uri="http://schemas.microsoft.com/sharepoint/v3"/>
    <ds:schemaRef ds:uri="http://schemas.microsoft.com/office/infopath/2007/PartnerControls"/>
    <ds:schemaRef ds:uri="http://purl.org/dc/dcmitype/"/>
    <ds:schemaRef ds:uri="http://schemas.openxmlformats.org/package/2006/metadata/core-properties"/>
    <ds:schemaRef ds:uri="ca0d3d46-1d69-4d1b-954e-f82005a01206"/>
    <ds:schemaRef ds:uri="http://www.w3.org/XML/1998/namespace"/>
  </ds:schemaRefs>
</ds:datastoreItem>
</file>

<file path=customXml/itemProps3.xml><?xml version="1.0" encoding="utf-8"?>
<ds:datastoreItem xmlns:ds="http://schemas.openxmlformats.org/officeDocument/2006/customXml" ds:itemID="{9E371252-BF3B-4D35-8F81-9BFD6C7FC85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TotalTime>
  <Words>1912</Words>
  <Application>Microsoft Office PowerPoint</Application>
  <PresentationFormat>Widescreen</PresentationFormat>
  <Paragraphs>206</Paragraphs>
  <Slides>16</Slides>
  <Notes>10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16</vt:i4>
      </vt:variant>
    </vt:vector>
  </HeadingPairs>
  <TitlesOfParts>
    <vt:vector size="32" baseType="lpstr">
      <vt:lpstr>-apple-system</vt:lpstr>
      <vt:lpstr>Arial</vt:lpstr>
      <vt:lpstr>Calibri</vt:lpstr>
      <vt:lpstr>Calibri Light</vt:lpstr>
      <vt:lpstr>Consolas</vt:lpstr>
      <vt:lpstr>Segoe UI</vt:lpstr>
      <vt:lpstr>Segoe UI Semibold</vt:lpstr>
      <vt:lpstr>Segoe UI Symbol</vt:lpstr>
      <vt:lpstr>Times New Roman</vt:lpstr>
      <vt:lpstr>Wingdings</vt:lpstr>
      <vt:lpstr>WordVisiCarriageReturn_MSFontService</vt:lpstr>
      <vt:lpstr>Office Theme</vt:lpstr>
      <vt:lpstr>Black Template</vt:lpstr>
      <vt:lpstr>Microsoft 365 PPT Template - 2018</vt:lpstr>
      <vt:lpstr>1_Black Template</vt:lpstr>
      <vt:lpstr>PowerPlatform_Toolkit_Blue</vt:lpstr>
      <vt:lpstr>Find my partner</vt:lpstr>
      <vt:lpstr>PowerPoint Presentation</vt:lpstr>
      <vt:lpstr>Let statements</vt:lpstr>
      <vt:lpstr>PowerPoint Presentation</vt:lpstr>
      <vt:lpstr>PowerPoint Presentation</vt:lpstr>
      <vt:lpstr>PowerPoint Presentation</vt:lpstr>
      <vt:lpstr>PowerPoint Presentation</vt:lpstr>
      <vt:lpstr>PowerPoint Presentation</vt:lpstr>
      <vt:lpstr>PowerPoint Presentation</vt:lpstr>
      <vt:lpstr>https://aka.ms/ADX.links  </vt:lpstr>
      <vt:lpstr>ADX Learning Programs</vt:lpstr>
      <vt:lpstr>ADX Partner Program </vt:lpstr>
      <vt:lpstr>Microsoft Fabric does it all—in a unified solution</vt:lpstr>
      <vt:lpstr>Get started today</vt:lpstr>
      <vt:lpstr>ADX-In-A-Day resources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Teja Josyula</dc:creator>
  <cp:lastModifiedBy>Hiram Fleitas</cp:lastModifiedBy>
  <cp:revision>8</cp:revision>
  <dcterms:created xsi:type="dcterms:W3CDTF">2022-08-24T04:49:51Z</dcterms:created>
  <dcterms:modified xsi:type="dcterms:W3CDTF">2023-11-08T22:28:31Z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0x010100D38E2FF8E707904595C8AB718A1136B2</vt:lpwstr>
  </property>
  <property fmtid="{D5CDD505-2E9C-101B-9397-08002B2CF9AE}" pid="3" name="MediaServiceImageTags">
    <vt:lpwstr/>
  </property>
</Properties>
</file>